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9" r:id="rId8"/>
    <p:sldId id="261" r:id="rId9"/>
    <p:sldId id="262" r:id="rId10"/>
    <p:sldId id="268" r:id="rId11"/>
    <p:sldId id="263" r:id="rId12"/>
    <p:sldId id="264" r:id="rId13"/>
    <p:sldId id="265" r:id="rId14"/>
    <p:sldId id="266" r:id="rId15"/>
    <p:sldId id="267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2" r:id="rId27"/>
    <p:sldId id="280" r:id="rId28"/>
    <p:sldId id="281" r:id="rId2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2" y="-96"/>
      </p:cViewPr>
      <p:guideLst>
        <p:guide orient="horz" pos="215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4D05B-E45D-4E1C-8689-B857E01D32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19C6-3333-48D3-BC81-3281B73501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4D05B-E45D-4E1C-8689-B857E01D32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19C6-3333-48D3-BC81-3281B73501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4D05B-E45D-4E1C-8689-B857E01D32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19C6-3333-48D3-BC81-3281B73501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4D05B-E45D-4E1C-8689-B857E01D32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19C6-3333-48D3-BC81-3281B73501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4D05B-E45D-4E1C-8689-B857E01D32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19C6-3333-48D3-BC81-3281B73501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4D05B-E45D-4E1C-8689-B857E01D32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19C6-3333-48D3-BC81-3281B73501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4D05B-E45D-4E1C-8689-B857E01D32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19C6-3333-48D3-BC81-3281B73501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4D05B-E45D-4E1C-8689-B857E01D32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19C6-3333-48D3-BC81-3281B73501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4D05B-E45D-4E1C-8689-B857E01D32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19C6-3333-48D3-BC81-3281B73501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4D05B-E45D-4E1C-8689-B857E01D32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19C6-3333-48D3-BC81-3281B73501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4D05B-E45D-4E1C-8689-B857E01D32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19C6-3333-48D3-BC81-3281B73501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4D05B-E45D-4E1C-8689-B857E01D322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419C6-3333-48D3-BC81-3281B73501E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 smtClean="0"/>
              <a:t>第十四章  地域诗学中的忧患人生与潇洒人生</a:t>
            </a:r>
            <a:endParaRPr lang="zh-CN" altLang="en-US" sz="4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altLang="zh-CN" sz="3000" b="1" dirty="0" smtClean="0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fontAlgn="auto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35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sz="35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、“仰不足以事父母”则为不孝，“俯不足以蓄妻子”则为不慈。</a:t>
            </a:r>
            <a:endParaRPr lang="en-US" altLang="zh-CN" sz="3500" b="1" dirty="0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zh-CN" sz="3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3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邶风</a:t>
            </a:r>
            <a:r>
              <a:rPr lang="en-US" altLang="zh-CN" sz="3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·</a:t>
            </a:r>
            <a:r>
              <a:rPr lang="zh-CN" altLang="en-US" sz="3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凯风</a:t>
            </a:r>
            <a:r>
              <a:rPr lang="en-US" altLang="zh-CN" sz="30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sz="3000" b="1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3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凯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风自</a:t>
            </a:r>
            <a:r>
              <a:rPr lang="zh-CN" altLang="en-US" sz="3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南，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吹彼棘</a:t>
            </a:r>
            <a:r>
              <a:rPr lang="zh-CN" altLang="en-US" sz="3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心。</a:t>
            </a:r>
            <a:endParaRPr lang="en-US" altLang="zh-CN" sz="30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3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棘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心夭</a:t>
            </a:r>
            <a:r>
              <a:rPr lang="zh-CN" altLang="en-US" sz="3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夭，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母氏</a:t>
            </a:r>
            <a:r>
              <a:rPr lang="zh-CN" altLang="en-US" sz="3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劬劳。</a:t>
            </a:r>
            <a:endParaRPr lang="en-US" altLang="zh-CN" sz="30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en-US" altLang="zh-CN" sz="30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睍睆</a:t>
            </a:r>
            <a:r>
              <a:rPr lang="zh-CN" altLang="en-US" sz="3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黄鸟，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载好其</a:t>
            </a:r>
            <a:r>
              <a:rPr lang="zh-CN" altLang="en-US" sz="3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音。</a:t>
            </a:r>
            <a:endParaRPr lang="en-US" altLang="zh-CN" sz="30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3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有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子七人，莫慰母心</a:t>
            </a:r>
            <a:r>
              <a:rPr lang="zh-CN" altLang="en-US" sz="3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30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en-US" altLang="zh-CN" sz="30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zh-CN" sz="3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3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曹风</a:t>
            </a:r>
            <a:r>
              <a:rPr lang="en-US" altLang="zh-CN" sz="3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·</a:t>
            </a:r>
            <a:r>
              <a:rPr lang="zh-CN" altLang="en-US" sz="3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候人</a:t>
            </a:r>
            <a:r>
              <a:rPr lang="en-US" altLang="zh-CN" sz="30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sz="3000" b="1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3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荟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兮蔚</a:t>
            </a:r>
            <a:r>
              <a:rPr lang="zh-CN" altLang="en-US" sz="3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兮，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南山</a:t>
            </a:r>
            <a:r>
              <a:rPr lang="zh-CN" altLang="en-US" sz="3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朝阳。</a:t>
            </a:r>
            <a:endParaRPr lang="en-US" altLang="zh-CN" sz="30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3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婉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兮娈</a:t>
            </a:r>
            <a:r>
              <a:rPr lang="zh-CN" altLang="en-US" sz="3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兮，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季女斯</a:t>
            </a:r>
            <a:r>
              <a:rPr lang="zh-CN" altLang="en-US" sz="3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饥。</a:t>
            </a:r>
            <a:endParaRPr lang="en-US" altLang="zh-CN" sz="30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en-US" altLang="zh-CN" sz="30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en-US" altLang="zh-CN" sz="3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3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桧风</a:t>
            </a:r>
            <a:r>
              <a:rPr lang="en-US" altLang="zh-CN" sz="3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·</a:t>
            </a:r>
            <a:r>
              <a:rPr lang="zh-CN" altLang="en-US" sz="3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隰有苌楚</a:t>
            </a:r>
            <a:r>
              <a:rPr lang="en-US" altLang="zh-CN" sz="3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sz="3000" b="1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隰有苌楚，猗傩其华。</a:t>
            </a:r>
            <a:endParaRPr lang="en-US" altLang="zh-CN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夭之沃沃，乐子之无家。</a:t>
            </a:r>
            <a:endParaRPr lang="en-US" altLang="zh-CN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30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隰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有苌楚，猗傩其实。</a:t>
            </a:r>
            <a:endParaRPr lang="en-US" altLang="zh-CN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夭之沃沃，乐子之无室。</a:t>
            </a:r>
            <a:endParaRPr lang="en-US" altLang="zh-CN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en-US" altLang="zh-CN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en-US" altLang="zh-CN" sz="2800" b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zh-CN" altLang="en-US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四</a:t>
            </a:r>
            <a:r>
              <a:rPr lang="zh-CN" altLang="en-US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、快乐第一、责任第二的</a:t>
            </a:r>
            <a:r>
              <a:rPr lang="zh-CN" altLang="en-US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观念。</a:t>
            </a:r>
            <a:endParaRPr lang="en-US" altLang="zh-CN" b="1" dirty="0" smtClean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zh-CN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、长江流域的价值观念</a:t>
            </a:r>
            <a:r>
              <a:rPr lang="zh-CN" altLang="en-US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里，</a:t>
            </a:r>
            <a:r>
              <a:rPr lang="zh-CN" altLang="en-US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快乐是第一性的、责任是第二性的。</a:t>
            </a:r>
            <a:endParaRPr lang="en-US" altLang="zh-CN" b="1" dirty="0" smtClean="0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CN" b="1" dirty="0" smtClean="0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CN" altLang="en-US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对晚辈：</a:t>
            </a: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zh-CN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前溪歌</a:t>
            </a:r>
            <a:r>
              <a:rPr lang="en-US" altLang="zh-CN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b="1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黄葛生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烂熳，谁能断葛根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宁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断娇儿乳，不断郎殷勤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72" y="-7467"/>
            <a:ext cx="9140627" cy="6865467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zh-CN" altLang="en-US" sz="2800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对长辈：</a:t>
            </a:r>
            <a:endParaRPr lang="en-US" altLang="zh-CN" sz="2800" b="1" dirty="0" smtClean="0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zh-CN" sz="31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31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是非</a:t>
            </a:r>
            <a:r>
              <a:rPr lang="en-US" altLang="zh-CN" sz="31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sz="3100" b="1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我俩人好事只在朝和暮，</a:t>
            </a:r>
            <a:endParaRPr lang="zh-CN" altLang="en-US" sz="26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被冤家谤坏了，</a:t>
            </a:r>
            <a:endParaRPr lang="zh-CN" altLang="en-US" sz="26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顿起风波。</a:t>
            </a:r>
            <a:endParaRPr lang="zh-CN" altLang="en-US" sz="26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从来的破姻缘天灾神祸，</a:t>
            </a:r>
            <a:endParaRPr lang="zh-CN" altLang="en-US" sz="26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挑得我东一个西一个，</a:t>
            </a:r>
            <a:endParaRPr lang="zh-CN" altLang="en-US" sz="26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就是杀父仇没这样毒。</a:t>
            </a:r>
            <a:endParaRPr lang="zh-CN" altLang="en-US" sz="26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断送了我的前程也，</a:t>
            </a:r>
            <a:endParaRPr lang="zh-CN" altLang="en-US" sz="26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还要背地里笑着我。</a:t>
            </a:r>
            <a:endParaRPr lang="en-US" altLang="zh-CN" sz="26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en-US" altLang="zh-CN" sz="26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zh-CN" sz="31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31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长相思</a:t>
            </a:r>
            <a:r>
              <a:rPr lang="en-US" altLang="zh-CN" sz="31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sz="3100" b="1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旅客</a:t>
            </a:r>
            <a:r>
              <a:rPr lang="zh-CN" altLang="en-US" sz="2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在江西，富贵世间稀</a:t>
            </a: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26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终日</a:t>
            </a:r>
            <a:r>
              <a:rPr lang="zh-CN" altLang="en-US" sz="2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红楼上，□□</a:t>
            </a: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舞著词。</a:t>
            </a:r>
            <a:endParaRPr lang="en-US" altLang="zh-CN" sz="26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频频</a:t>
            </a:r>
            <a:r>
              <a:rPr lang="zh-CN" altLang="en-US" sz="2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满酌醉如泥，轻轻更换金卮</a:t>
            </a: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26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尽</a:t>
            </a:r>
            <a:r>
              <a:rPr lang="zh-CN" altLang="en-US" sz="2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日贪欢逐乐，此是富不归。</a:t>
            </a:r>
            <a:endParaRPr lang="zh-CN" altLang="en-US" sz="26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6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sz="26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、长江流域民歌所注重的，主要不是外在事功，而是</a:t>
            </a:r>
            <a:r>
              <a:rPr lang="zh-CN" altLang="en-US" sz="26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个体的生命体验</a:t>
            </a:r>
            <a:r>
              <a:rPr lang="zh-CN" altLang="en-US" sz="2600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2600" b="1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zh-CN" sz="3100" b="1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31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子夜歌</a:t>
            </a:r>
            <a:r>
              <a:rPr lang="en-US" altLang="zh-CN" sz="31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sz="3100" b="1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年少当及时，嗟跎日就老</a:t>
            </a: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26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若</a:t>
            </a:r>
            <a:r>
              <a:rPr lang="zh-CN" altLang="en-US" sz="2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不信侬语，但看霜下草</a:t>
            </a: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26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endParaRPr lang="en-US" altLang="zh-CN" sz="26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en-US" altLang="zh-CN" sz="31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31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同生曲</a:t>
            </a:r>
            <a:r>
              <a:rPr lang="en-US" altLang="zh-CN" sz="31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sz="3100" b="1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人生不满</a:t>
            </a:r>
            <a:r>
              <a:rPr lang="zh-CN" altLang="en-US" sz="2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百，</a:t>
            </a: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常抱千岁</a:t>
            </a:r>
            <a:r>
              <a:rPr lang="zh-CN" altLang="en-US" sz="2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忧</a:t>
            </a: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26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早知人命促， 秉 烛夜行 </a:t>
            </a:r>
            <a:r>
              <a:rPr lang="zh-CN" altLang="en-US" sz="2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游 </a:t>
            </a: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26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endParaRPr lang="en-US" altLang="zh-CN" sz="26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en-US" altLang="zh-CN" sz="31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31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来罗</a:t>
            </a:r>
            <a:r>
              <a:rPr lang="en-US" altLang="zh-CN" sz="31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sz="3100" b="1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白头</a:t>
            </a:r>
            <a:r>
              <a:rPr lang="zh-CN" altLang="en-US" sz="2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不忍</a:t>
            </a: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死，心</a:t>
            </a:r>
            <a:r>
              <a:rPr lang="zh-CN" altLang="en-US" sz="2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愁皆</a:t>
            </a: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敖然。</a:t>
            </a:r>
            <a:endParaRPr lang="en-US" altLang="zh-CN" sz="26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游戏</a:t>
            </a:r>
            <a:r>
              <a:rPr lang="zh-CN" altLang="en-US" sz="2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泰始</a:t>
            </a: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世，一日</a:t>
            </a:r>
            <a:r>
              <a:rPr lang="zh-CN" altLang="en-US" sz="2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当</a:t>
            </a:r>
            <a:r>
              <a:rPr lang="zh-CN" altLang="en-US" sz="2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千年。</a:t>
            </a:r>
            <a:endParaRPr lang="zh-CN" altLang="en-US" sz="26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24632" y="0"/>
            <a:ext cx="9168632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CN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饮酒乐</a:t>
            </a:r>
            <a:r>
              <a:rPr lang="en-US" altLang="zh-CN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b="1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饮酒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须饮多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，</a:t>
            </a: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人生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能几何？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百年须受乐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，</a:t>
            </a: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莫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厌管弦多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en-US" altLang="zh-CN" b="1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zh-CN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休洗红</a:t>
            </a:r>
            <a:r>
              <a:rPr lang="en-US" altLang="zh-CN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b="1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人寿百年能几何？</a:t>
            </a: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后来新妇今为婆。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zh-CN" altLang="en-US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五、爱情第一、婚姻第二的意识</a:t>
            </a:r>
            <a:endParaRPr lang="en-US" altLang="zh-CN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召南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野有死唐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野有死唐，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有女怀春，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白茅包之。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吉士诱之。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舒而脱脱兮，无感我悦兮，无使龙也吠。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子夜歌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前丝成缠绵，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春蚕易感化，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意欲结交情。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丝子已复生。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zh-CN" altLang="en-US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冯梦龙编述</a:t>
            </a:r>
            <a:r>
              <a:rPr lang="en-US" altLang="zh-CN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明清民歌时调集</a:t>
            </a:r>
            <a:r>
              <a:rPr lang="en-US" altLang="zh-CN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zh-CN" altLang="en-US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之</a:t>
            </a:r>
            <a:r>
              <a:rPr lang="en-US" altLang="zh-CN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山歌</a:t>
            </a:r>
            <a:r>
              <a:rPr lang="en-US" altLang="zh-CN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：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挂枝儿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愁孕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：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悔当初与他偷了一下，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谁知道就有了小冤家，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主腰儿难束肚子大。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这等不尬不尴事，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如何处置它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?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免不得娘知也，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定有一顿打。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爹娘叫我乘凉坐子一黄昏，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只见情郎走来面前引一引。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姐儿慌忙假充萤火虫说道爷来里娘来里，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咦怕情哥郎去子喝道风婆婆且在草里登。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    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——《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挂枝儿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引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阿娘管我虎一般，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我把娘来鼓里瞒。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正是巡检司前失子贼，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枉子弓兵晓夜看。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——《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挂枝儿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瞒娘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娘又乖，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姐又乖，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吃娘捉个石灰满房筛。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小阿奴奴拼得驮郎上床驮下地，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两人合着一双鞋。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——《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挂枝儿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乖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小阿奴奴推窗只做个看星星，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阿娘就说道结私情。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便是肚里个蛔虫无介得知得快，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想阿娘也是过来人。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——《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山歌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看星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CN" altLang="en-US" sz="3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一、英雄情结与故土情结的冲突</a:t>
            </a:r>
            <a:endParaRPr lang="en-US" altLang="zh-CN" sz="3800" b="1" dirty="0" smtClean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en-US" altLang="zh-CN" sz="33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sz="33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、黄河流域民歌的人生忧患，首先表现为这两种情结的冲突与纠缠</a:t>
            </a:r>
            <a:r>
              <a:rPr lang="zh-CN" altLang="en-US" sz="33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33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en-US" altLang="zh-CN" sz="36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36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邶风</a:t>
            </a:r>
            <a:r>
              <a:rPr lang="en-US" altLang="zh-CN" sz="36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Calibri" panose="020F0502020204030204"/>
              </a:rPr>
              <a:t>•</a:t>
            </a:r>
            <a:r>
              <a:rPr lang="zh-CN" altLang="en-US" sz="36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击鼓</a:t>
            </a:r>
            <a:r>
              <a:rPr lang="en-US" altLang="zh-CN" sz="36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sz="3600" b="1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击鼓其镗，踊跃用兵。</a:t>
            </a:r>
            <a:endParaRPr lang="zh-CN" altLang="en-US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土国城漕，我独南行。</a:t>
            </a:r>
            <a:endParaRPr lang="en-US" altLang="zh-CN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endParaRPr lang="zh-CN" altLang="en-US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从孙子仲，平陈与宋。</a:t>
            </a:r>
            <a:endParaRPr lang="zh-CN" altLang="en-US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不我以归，忧心有忡。</a:t>
            </a:r>
            <a:endParaRPr lang="en-US" altLang="zh-CN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endParaRPr lang="zh-CN" altLang="en-US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爰居爰处？爰丧其马？</a:t>
            </a:r>
            <a:endParaRPr lang="zh-CN" altLang="en-US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于以求之？于林之下。</a:t>
            </a:r>
            <a:endParaRPr lang="en-US" altLang="zh-CN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endParaRPr lang="zh-CN" altLang="en-US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死生契阔，与子成说。</a:t>
            </a:r>
            <a:endParaRPr lang="zh-CN" altLang="en-US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执子之手，与子偕老。</a:t>
            </a:r>
            <a:endParaRPr lang="en-US" altLang="zh-CN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endParaRPr lang="zh-CN" altLang="en-US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于嗟阔兮，不我活兮。</a:t>
            </a:r>
            <a:endParaRPr lang="zh-CN" altLang="en-US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于嗟洵兮，不我信兮。</a:t>
            </a:r>
            <a:endParaRPr lang="zh-CN" altLang="en-US" sz="28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俏娘儿指定了杜康骂，</a:t>
            </a:r>
            <a:endParaRPr lang="zh-CN" altLang="en-US" sz="35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你因何造下酒，</a:t>
            </a:r>
            <a:endParaRPr lang="zh-CN" altLang="en-US" sz="35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醉倒我冤家</a:t>
            </a:r>
            <a:r>
              <a:rPr lang="en-US" altLang="zh-CN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?</a:t>
            </a:r>
            <a:endParaRPr lang="en-US" altLang="zh-CN" sz="35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进门来一跤儿跌倒在奴怀下。</a:t>
            </a:r>
            <a:endParaRPr lang="zh-CN" altLang="en-US" sz="35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那管人瞧见，</a:t>
            </a:r>
            <a:endParaRPr lang="zh-CN" altLang="en-US" sz="35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幸遇我丈夫不在家。</a:t>
            </a:r>
            <a:endParaRPr lang="zh-CN" altLang="en-US" sz="35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好色贪杯的冤家也，</a:t>
            </a:r>
            <a:endParaRPr lang="zh-CN" altLang="en-US" sz="35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把性命儿当做耍。</a:t>
            </a:r>
            <a:endParaRPr lang="zh-CN" altLang="en-US" sz="35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——《</a:t>
            </a:r>
            <a:r>
              <a:rPr lang="zh-CN" altLang="en-US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挂枝儿</a:t>
            </a:r>
            <a:r>
              <a:rPr lang="en-US" altLang="zh-CN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骂杜康</a:t>
            </a:r>
            <a:r>
              <a:rPr lang="en-US" altLang="zh-CN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sz="35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35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急水滩头下断帘，</a:t>
            </a:r>
            <a:endParaRPr lang="zh-CN" altLang="en-US" sz="35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又张蟹了又张鳗。</a:t>
            </a:r>
            <a:endParaRPr lang="zh-CN" altLang="en-US" sz="35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有福个情哥弗知吃子阿奴个多少团脐蟹，</a:t>
            </a:r>
            <a:endParaRPr lang="zh-CN" altLang="en-US" sz="35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我个亲夫弗知吃子小阿奴奴多少鳗。</a:t>
            </a:r>
            <a:r>
              <a:rPr lang="en-US" altLang="zh-CN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Ⅲ</a:t>
            </a:r>
            <a:endParaRPr lang="en-US" altLang="zh-CN" sz="35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——《</a:t>
            </a:r>
            <a:r>
              <a:rPr lang="zh-CN" altLang="en-US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山歌</a:t>
            </a:r>
            <a:r>
              <a:rPr lang="en-US" altLang="zh-CN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瞒夫</a:t>
            </a:r>
            <a:r>
              <a:rPr lang="en-US" altLang="zh-CN" sz="35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sz="35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郎爱子姐哩姐咦爱子郎，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偷情弗敢明当当。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姐有亲夫郎有眷，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何弗做场交易两成双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?</a:t>
            </a:r>
            <a:endParaRPr lang="en-US" altLang="zh-CN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——《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山歌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交易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endParaRPr lang="en-US" altLang="zh-CN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丢落子私情咦弗通，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弗丢落个私情介怕老公。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宁可拔来老公打子顿，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那舍得从小私情一旦空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?</a:t>
            </a:r>
            <a:endParaRPr lang="en-US" altLang="zh-CN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——《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山歌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怕老公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姐儿昨夜嫁得来，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情哥郎性急就忒在门前来。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姐道郎呀，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两对手打拳你且看头势，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没要大熟牵砻做出来。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——《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山歌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新嫁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嫁出囡儿哭出子个浜，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掉子村中恍后生。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三朝满月我搭相会，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假充娘舅望外甥。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——《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山歌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嫁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endParaRPr lang="en-US" altLang="zh-CN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送郎出去并肩行，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娘房前灯火亮瞪瞪。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解开袄子遮郎过，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两人并做子一人行。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——《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山歌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送郎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之一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搭识子私情雪里来，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屋边头个脚迹有人猜。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三个铜钱买双草鞋我里情哥郎颠倒着，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只猜去子弗猜来。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    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——《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山歌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瞒人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之四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结识私情要放乖，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弗要眉来眼去被入猜。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面前相见同还礼，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狭路上个相逢两闪开。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——《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山歌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瞒人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之一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zh-CN" altLang="en-US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人人说我与你有私情，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寻场相骂洗身清。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你便拔出子拳头只说打，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我便手指吴山骂洞庭。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——《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山歌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瞒人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之二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80000"/>
              </a:lnSpc>
            </a:pP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036496" cy="6858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结识私情弗要慌，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捉着子奸情奴自去当。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拼得到官双膝馒头跪子从实说，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咬钉嚼铁我偷郎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!</a:t>
            </a:r>
            <a:endParaRPr lang="en-US" altLang="zh-CN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——《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山歌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偷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90000"/>
              </a:lnSpc>
            </a:pPr>
            <a:endParaRPr lang="en-US" altLang="zh-CN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乞娘打子好心焦，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写封情书寄在我郎标。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有舍徒流、迁配、碎剐、凌迟，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天大罪名阿奴自去认，</a:t>
            </a:r>
            <a:endParaRPr lang="zh-CN" altLang="en-US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教郎千万来一遭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!</a:t>
            </a:r>
            <a:endParaRPr lang="en-US" altLang="zh-CN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——《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山歌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甘认</a:t>
            </a:r>
            <a:r>
              <a:rPr lang="en-US" altLang="zh-CN" sz="30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sz="3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zh-CN" altLang="en-US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魏徵等</a:t>
            </a:r>
            <a:r>
              <a:rPr lang="en-US" altLang="zh-CN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隋书</a:t>
            </a:r>
            <a:r>
              <a:rPr lang="en-US" altLang="zh-CN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地理志</a:t>
            </a:r>
            <a:r>
              <a:rPr lang="en-US" altLang="zh-CN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：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长江上游的梁州，“人多工巧”，“多溺于逸乐”，“贫家不务储蓄，富室专于趋利”。而“小人薄于情礼，父子率多异居”。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  长江下游的扬州，则“俗信鬼神，好淫祀，父子或异居”。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10000"/>
              </a:lnSpc>
            </a:pP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北宋周淳</a:t>
            </a:r>
            <a:r>
              <a:rPr lang="en-US" altLang="zh-CN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乾道临萤志</a:t>
            </a:r>
            <a:r>
              <a:rPr lang="en-US" altLang="zh-CN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风俗</a:t>
            </a:r>
            <a:r>
              <a:rPr lang="en-US" altLang="zh-CN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：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    杭州人“善于图利”。“习俗浮薄，趋利而逐末。顾虽有良子弟，或沦于工商释老之业，曾不知师儒之道尊，而仁义之术胜也”。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10000"/>
              </a:lnSpc>
            </a:pP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高斯得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耻堂存稿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•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谕俗文</a:t>
            </a:r>
            <a:r>
              <a:rPr lang="en-US" altLang="zh-CN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：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江浙一带的人为了钱财，“往往父子相残，兄弟相贼，夫妻相弃，亲戚相仇”。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、英雄情结与故土情结之间的冲突，更多表现为“为臣尽忠”与“为子尽孝”之间的矛盾</a:t>
            </a:r>
            <a:r>
              <a:rPr lang="zh-CN" altLang="en-US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zh-CN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唐风</a:t>
            </a:r>
            <a:r>
              <a:rPr lang="en-US" altLang="zh-CN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·</a:t>
            </a:r>
            <a:r>
              <a:rPr lang="zh-CN" altLang="en-US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鸨羽</a:t>
            </a:r>
            <a:r>
              <a:rPr lang="en-US" altLang="zh-CN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b="1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肃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肃鸨羽，集于苞栩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王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事靡盬，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不能艺稷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黍。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父母何怙？悠悠苍天！曷其有所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？</a:t>
            </a: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肃肃鸨翼，集于苞棘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王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事靡盬，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不能艺黍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稷。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父母何食？悠悠苍天！曷其有极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？</a:t>
            </a: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肃肃鸨行，集于苞桑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王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事靡盬，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不能艺稻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粱。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父母何尝？悠悠苍天！曷其有常？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二、爱情与婚姻是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背离</a:t>
            </a:r>
            <a:endParaRPr lang="en-US" altLang="zh-CN" sz="2800" b="1" dirty="0" smtClean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en-US" altLang="zh-CN" sz="24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sz="24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、爱情与婚姻之间的背离，主要伤及女性，连带伤及男性。根本原因是：婚姻当事人不能自作主张，必须听从于“父母之命”和“媒妁之言”。</a:t>
            </a:r>
            <a:endParaRPr lang="en-US" altLang="zh-CN" sz="24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zh-CN" sz="31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31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豳风</a:t>
            </a:r>
            <a:r>
              <a:rPr lang="en-US" altLang="zh-CN" sz="31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·</a:t>
            </a:r>
            <a:r>
              <a:rPr lang="zh-CN" altLang="en-US" sz="31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伐柯</a:t>
            </a:r>
            <a:r>
              <a:rPr lang="en-US" altLang="zh-CN" sz="31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sz="3100" b="1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 伐柯伐柯，匪斧不克。</a:t>
            </a:r>
            <a:endParaRPr lang="en-US" altLang="zh-CN" sz="24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 取妻如何？匪媒不得。</a:t>
            </a:r>
            <a:endParaRPr lang="en-US" altLang="zh-CN" sz="24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endParaRPr lang="zh-CN" altLang="en-US" sz="24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  伐柯伐柯，其则不远。</a:t>
            </a:r>
            <a:endParaRPr lang="en-US" altLang="zh-CN" sz="24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我觏之子，笾豆有践</a:t>
            </a:r>
            <a:endParaRPr lang="en-US" altLang="zh-CN" sz="24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endParaRPr lang="en-US" altLang="zh-CN" sz="24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zh-CN" sz="31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31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齐风</a:t>
            </a:r>
            <a:r>
              <a:rPr lang="en-US" altLang="zh-CN" sz="31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·</a:t>
            </a:r>
            <a:r>
              <a:rPr lang="zh-CN" altLang="en-US" sz="31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南山</a:t>
            </a:r>
            <a:r>
              <a:rPr lang="en-US" altLang="zh-CN" sz="31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sz="3100" b="1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蓺麻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如之</a:t>
            </a: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何？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衡从其</a:t>
            </a: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亩。</a:t>
            </a:r>
            <a:endParaRPr lang="en-US" altLang="zh-CN" sz="24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zh-CN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en-US" altLang="zh-CN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  </a:t>
            </a: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取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妻如之</a:t>
            </a: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何？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必告</a:t>
            </a:r>
            <a:r>
              <a:rPr lang="zh-CN" altLang="en-US" sz="24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父母。</a:t>
            </a:r>
            <a:endParaRPr lang="en-US" altLang="zh-CN" sz="24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、不待父母之命，媒妁之言，则父母国人皆践之</a:t>
            </a:r>
            <a:r>
              <a:rPr lang="zh-CN" altLang="en-US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en-US" altLang="zh-CN" b="1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zh-CN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鄘风</a:t>
            </a:r>
            <a:r>
              <a:rPr lang="en-US" altLang="zh-CN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·</a:t>
            </a:r>
            <a:r>
              <a:rPr lang="zh-CN" altLang="en-US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蝃蝀</a:t>
            </a:r>
            <a:r>
              <a:rPr lang="en-US" altLang="zh-CN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b="1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蝃蝀在东，莫之敢指。</a:t>
            </a: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女子有行，远父母兄弟。</a:t>
            </a: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乃如之人也，怀昏姻也。</a:t>
            </a: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大无信也，不知命也！</a:t>
            </a: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endParaRPr lang="en-US" altLang="zh-CN" sz="24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、黄河流域的农村，女人是靠周围的舆论评价而生活行事的</a:t>
            </a:r>
            <a:r>
              <a:rPr lang="zh-CN" altLang="en-US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b="1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en-US" altLang="zh-CN" sz="4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sz="4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郑风</a:t>
            </a:r>
            <a:r>
              <a:rPr lang="en-US" altLang="zh-CN" sz="4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·</a:t>
            </a:r>
            <a:r>
              <a:rPr lang="zh-CN" altLang="en-US" sz="4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将仲子</a:t>
            </a:r>
            <a:r>
              <a:rPr lang="en-US" altLang="zh-CN" sz="4000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sz="4000" b="1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将仲子兮，无逾我园，无折我树檀。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岂敢爱之？畏人之多言。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仲可怀也，人之多言亦可畏也。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71438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4</a:t>
            </a:r>
            <a:r>
              <a:rPr lang="zh-CN" altLang="en-US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、这种全然不顾及当事人的内心要求的婚姻，只能结下一枚又一枚苦涩的果子</a:t>
            </a:r>
            <a:r>
              <a:rPr lang="zh-CN" altLang="en-US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en-US" altLang="zh-CN" b="1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zh-CN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鄘风</a:t>
            </a:r>
            <a:r>
              <a:rPr lang="en-US" altLang="zh-CN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.</a:t>
            </a:r>
            <a:r>
              <a:rPr lang="zh-CN" altLang="en-US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柏舟</a:t>
            </a:r>
            <a:r>
              <a:rPr lang="en-US" altLang="zh-CN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b="1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泛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彼柏舟，在彼中河。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髧彼两髦，实维我仪。之死矢靡它。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母也天只，不谅人只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en-US" altLang="zh-CN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邶风</a:t>
            </a:r>
            <a:r>
              <a:rPr lang="en-US" altLang="zh-CN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·</a:t>
            </a:r>
            <a:r>
              <a:rPr lang="zh-CN" altLang="en-US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新台</a:t>
            </a:r>
            <a:r>
              <a:rPr lang="en-US" altLang="zh-CN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b="1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TW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新</a:t>
            </a:r>
            <a:r>
              <a:rPr lang="zh-TW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台有</a:t>
            </a:r>
            <a:r>
              <a:rPr lang="zh-TW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洒，</a:t>
            </a:r>
            <a:r>
              <a:rPr lang="zh-TW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河水浼</a:t>
            </a:r>
            <a:r>
              <a:rPr lang="zh-TW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浼。</a:t>
            </a:r>
            <a:endParaRPr lang="en-US" altLang="zh-TW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TW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燕婉之</a:t>
            </a:r>
            <a:r>
              <a:rPr lang="zh-TW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求，蘧篨不</a:t>
            </a:r>
            <a:r>
              <a:rPr lang="zh-TW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殄。</a:t>
            </a:r>
            <a:endParaRPr lang="en-US" altLang="zh-TW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endParaRPr lang="en-US" altLang="zh-TW" sz="24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5</a:t>
            </a:r>
            <a:r>
              <a:rPr lang="zh-CN" altLang="en-US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</a:t>
            </a:r>
            <a:r>
              <a:rPr lang="en-US" altLang="zh-CN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诗经</a:t>
            </a:r>
            <a:r>
              <a:rPr lang="en-US" altLang="zh-CN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r>
              <a:rPr lang="zh-CN" altLang="en-US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“十三国风”有许多弃妇的歌</a:t>
            </a:r>
            <a:r>
              <a:rPr lang="zh-CN" altLang="en-US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b="1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endParaRPr lang="en-US" altLang="zh-CN" b="1" dirty="0" smtClean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en-US" altLang="zh-CN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卫风</a:t>
            </a:r>
            <a:r>
              <a:rPr lang="en-US" altLang="zh-CN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·</a:t>
            </a:r>
            <a:r>
              <a:rPr lang="zh-CN" altLang="en-US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氓</a:t>
            </a:r>
            <a:r>
              <a:rPr lang="en-US" altLang="zh-CN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zh-CN" altLang="en-US" b="1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三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岁为妇，靡室劳矣。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夙兴夜寐，靡有朝矣。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言既遂矣，至于暴矣。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兄弟不知，咥其笑矣。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静言思之，躬自悼矣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三、物质与精神的双重煎熬</a:t>
            </a:r>
            <a:endParaRPr lang="en-US" altLang="zh-CN" sz="36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、衣食住方面的绝对贫困，构成了忧患人生的物质层面</a:t>
            </a:r>
            <a:r>
              <a:rPr lang="zh-CN" altLang="en-US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en-US" altLang="zh-CN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《</a:t>
            </a:r>
            <a:r>
              <a:rPr lang="zh-CN" altLang="en-US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豳风</a:t>
            </a:r>
            <a:r>
              <a:rPr lang="en-US" altLang="zh-CN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·</a:t>
            </a:r>
            <a:r>
              <a:rPr lang="zh-CN" altLang="en-US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七月</a:t>
            </a:r>
            <a:r>
              <a:rPr lang="en-US" altLang="zh-CN" b="1" dirty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》</a:t>
            </a:r>
            <a:endParaRPr lang="en-US" altLang="zh-CN" b="1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一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之日觱发，二之日栗烈。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无衣无褐，何以卒岁？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穹窒熏鼠，塞向墐户。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嗟我妇子，曰为改岁，入此室处。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七月食瓜，八月断壶。</a:t>
            </a:r>
            <a:endParaRPr lang="en-US" altLang="zh-CN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九月叔苴，采荼薪樗。食我农夫。</a:t>
            </a:r>
            <a:endParaRPr lang="zh-CN" altLang="en-US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2752</Words>
  <Application>WPS 演示</Application>
  <PresentationFormat>全屏显示(4:3)</PresentationFormat>
  <Paragraphs>325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5" baseType="lpstr">
      <vt:lpstr>Arial</vt:lpstr>
      <vt:lpstr>宋体</vt:lpstr>
      <vt:lpstr>Wingdings</vt:lpstr>
      <vt:lpstr>华文楷体</vt:lpstr>
      <vt:lpstr>Calibri</vt:lpstr>
      <vt:lpstr>微软雅黑</vt:lpstr>
      <vt:lpstr>Arial Unicode MS</vt:lpstr>
      <vt:lpstr>Office 主题​​</vt:lpstr>
      <vt:lpstr>第十四章  地域诗学中的忧患人生与潇洒人生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第六章  忧患人生与潇洒人生</dc:title>
  <dc:creator>微软用户</dc:creator>
  <cp:lastModifiedBy>user</cp:lastModifiedBy>
  <cp:revision>68</cp:revision>
  <dcterms:created xsi:type="dcterms:W3CDTF">2016-04-25T07:55:00Z</dcterms:created>
  <dcterms:modified xsi:type="dcterms:W3CDTF">2020-05-04T08:10:38Z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