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80" r:id="rId3"/>
    <p:sldId id="282" r:id="rId4"/>
    <p:sldId id="283" r:id="rId5"/>
    <p:sldId id="284" r:id="rId6"/>
    <p:sldId id="285" r:id="rId7"/>
    <p:sldId id="286" r:id="rId8"/>
    <p:sldId id="287" r:id="rId9"/>
    <p:sldId id="307" r:id="rId10"/>
    <p:sldId id="308" r:id="rId11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43">
          <p15:clr>
            <a:srgbClr val="A4A3A4"/>
          </p15:clr>
        </p15:guide>
        <p15:guide id="2" pos="287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882" y="60"/>
      </p:cViewPr>
      <p:guideLst>
        <p:guide orient="horz" pos="2143"/>
        <p:guide pos="287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44D6CA-39C5-4667-B695-91D93F5BAB1A}" type="datetimeFigureOut">
              <a:rPr lang="zh-CN" altLang="en-US"/>
              <a:t>2020/3/4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58111E-2119-45D7-8F3A-80610B433020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C6627E-CB26-4121-9A81-D5C79B9BD10C}" type="datetimeFigureOut">
              <a:rPr lang="zh-CN" altLang="en-US"/>
              <a:t>2020/3/4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5E77-A534-4F88-8763-F4722C413F8E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C0A33F-0734-4552-BC90-DEA0C5044ED3}" type="datetimeFigureOut">
              <a:rPr lang="zh-CN" altLang="en-US"/>
              <a:t>2020/3/4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75473A-B1DE-4000-ADE9-EAD48D27FA7F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30A93D-FBD6-420E-B4C2-22CAD931BA00}" type="datetimeFigureOut">
              <a:rPr lang="zh-CN" altLang="en-US"/>
              <a:t>2020/3/4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5DBC11-9660-4EC1-A8DE-150E6F3A18B2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F3D296-DAD1-49BB-B3C3-4A7E4550BEA4}" type="datetimeFigureOut">
              <a:rPr lang="zh-CN" altLang="en-US"/>
              <a:t>2020/3/4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CD166E-E64B-43EE-99F1-04BA356B6163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7FEDA7-4D67-4748-895D-1E773BFCD0C5}" type="datetimeFigureOut">
              <a:rPr lang="zh-CN" altLang="en-US"/>
              <a:t>2020/3/4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041343-1370-4EA1-8880-C34EF209687E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55E043-767E-42D3-8AA5-3785FEB75D57}" type="datetimeFigureOut">
              <a:rPr lang="zh-CN" altLang="en-US"/>
              <a:t>2020/3/4</a:t>
            </a:fld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E075A3-02D8-4DAE-94DD-F75C342248AD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1216E5-0C1D-497C-95AD-9777C32D37A0}" type="datetimeFigureOut">
              <a:rPr lang="zh-CN" altLang="en-US"/>
              <a:t>2020/3/4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73923E-0117-4D43-8244-6B8E9D61F1AF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5915D8-C6C1-4B83-8B9C-DC307C1953A5}" type="datetimeFigureOut">
              <a:rPr lang="zh-CN" altLang="en-US"/>
              <a:t>2020/3/4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3F9724-538B-456F-BC74-0DBDCFBC5DE0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CBF8F4-E99D-4299-A902-112D65859D56}" type="datetimeFigureOut">
              <a:rPr lang="zh-CN" altLang="en-US"/>
              <a:t>2020/3/4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810B97-1886-4963-8B58-1428CA5D782E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0973E8-1D3F-4306-9B30-BF9B1801FA12}" type="datetimeFigureOut">
              <a:rPr lang="zh-CN" altLang="en-US"/>
              <a:t>2020/3/4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9171D3-B39B-4D20-BB3E-6EDF2EFECC8C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E34118AB-01C5-444C-8DA0-1F27CB30F239}" type="datetimeFigureOut">
              <a:rPr lang="zh-CN" altLang="en-US"/>
              <a:t>2020/3/4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99E91122-DA09-49A5-B18D-5141B2BFD20A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标题 1"/>
          <p:cNvSpPr>
            <a:spLocks noGrp="1"/>
          </p:cNvSpPr>
          <p:nvPr>
            <p:ph type="ctrTitle"/>
          </p:nvPr>
        </p:nvSpPr>
        <p:spPr>
          <a:xfrm>
            <a:off x="684213" y="2133600"/>
            <a:ext cx="7772400" cy="1470025"/>
          </a:xfrm>
        </p:spPr>
        <p:txBody>
          <a:bodyPr/>
          <a:lstStyle/>
          <a:p>
            <a:pPr eaLnBrk="1" hangingPunct="1"/>
            <a:r>
              <a:rPr lang="en-US" altLang="zh-CN" sz="3600" b="1">
                <a:latin typeface="黑体" panose="02010609060101010101" pitchFamily="49" charset="-122"/>
                <a:ea typeface="黑体" panose="02010609060101010101" pitchFamily="49" charset="-122"/>
              </a:rPr>
              <a:t>《</a:t>
            </a:r>
            <a:r>
              <a:rPr lang="zh-CN" altLang="en-US" sz="3600" b="1">
                <a:latin typeface="黑体" panose="02010609060101010101" pitchFamily="49" charset="-122"/>
                <a:ea typeface="黑体" panose="02010609060101010101" pitchFamily="49" charset="-122"/>
              </a:rPr>
              <a:t>中国古典诗歌导读</a:t>
            </a:r>
            <a:r>
              <a:rPr lang="en-US" altLang="zh-CN" sz="3600" b="1">
                <a:latin typeface="黑体" panose="02010609060101010101" pitchFamily="49" charset="-122"/>
                <a:ea typeface="黑体" panose="02010609060101010101" pitchFamily="49" charset="-122"/>
              </a:rPr>
              <a:t>》</a:t>
            </a:r>
            <a:endParaRPr lang="zh-CN" altLang="en-US" sz="3600" b="1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3314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zh-CN" altLang="en-US" b="1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第二章 中国古典诗歌作家地理分布和文学中心的转移 （一）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-26035" y="0"/>
            <a:ext cx="9180195" cy="6805930"/>
          </a:xfrm>
        </p:spPr>
        <p:txBody>
          <a:bodyPr/>
          <a:lstStyle/>
          <a:p>
            <a:r>
              <a:rPr lang="zh-CN" altLang="en-US"/>
              <a:t> </a:t>
            </a:r>
            <a:r>
              <a:rPr lang="en-US" altLang="zh-CN"/>
              <a:t>2</a:t>
            </a:r>
            <a:r>
              <a:rPr lang="zh-CN" altLang="en-US" b="1"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  <a:r>
              <a:rPr lang="zh-CN" altLang="en-US" b="1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三大冲击与文化中心转移</a:t>
            </a:r>
            <a:endParaRPr lang="zh-CN" altLang="en-US" b="1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endParaRPr lang="zh-CN" altLang="en-US" b="1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r>
              <a:rPr lang="zh-CN" altLang="en-US" b="1">
                <a:latin typeface="黑体" panose="02010609060101010101" pitchFamily="49" charset="-122"/>
                <a:ea typeface="黑体" panose="02010609060101010101" pitchFamily="49" charset="-122"/>
              </a:rPr>
              <a:t>气候变化与文化交融</a:t>
            </a:r>
          </a:p>
          <a:p>
            <a:r>
              <a:rPr lang="zh-CN" altLang="en-US" b="1">
                <a:latin typeface="黑体" panose="02010609060101010101" pitchFamily="49" charset="-122"/>
                <a:ea typeface="黑体" panose="02010609060101010101" pitchFamily="49" charset="-122"/>
              </a:rPr>
              <a:t>农牧文化的交融</a:t>
            </a:r>
          </a:p>
          <a:p>
            <a:r>
              <a:rPr lang="zh-CN" altLang="en-US" b="1">
                <a:latin typeface="黑体" panose="02010609060101010101" pitchFamily="49" charset="-122"/>
                <a:ea typeface="黑体" panose="02010609060101010101" pitchFamily="49" charset="-122"/>
              </a:rPr>
              <a:t>北南文化的融合</a:t>
            </a:r>
          </a:p>
          <a:p>
            <a:r>
              <a:rPr lang="zh-CN" altLang="en-US" b="1">
                <a:latin typeface="黑体" panose="02010609060101010101" pitchFamily="49" charset="-122"/>
                <a:ea typeface="黑体" panose="02010609060101010101" pitchFamily="49" charset="-122"/>
              </a:rPr>
              <a:t>三次大冲击与文化中心转移</a:t>
            </a:r>
          </a:p>
          <a:p>
            <a:r>
              <a:rPr lang="zh-CN" altLang="en-US" b="1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文化中心转移与</a:t>
            </a:r>
            <a:r>
              <a:rPr lang="zh-CN" altLang="en-US" b="1">
                <a:latin typeface="黑体" panose="02010609060101010101" pitchFamily="49" charset="-122"/>
                <a:ea typeface="黑体" panose="02010609060101010101" pitchFamily="49" charset="-122"/>
              </a:rPr>
              <a:t>近百年沿海新月形文化带</a:t>
            </a:r>
            <a:r>
              <a:rPr lang="zh-CN" altLang="en-US" b="1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形成</a:t>
            </a:r>
            <a:endParaRPr lang="zh-CN" altLang="en-US" b="1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内容占位符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zh-CN" altLang="en-US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第一节 中国古典诗歌作家地理分布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zh-CN" altLang="en-US" b="1">
                <a:latin typeface="黑体" panose="02010609060101010101" pitchFamily="49" charset="-122"/>
                <a:ea typeface="黑体" panose="02010609060101010101" pitchFamily="49" charset="-122"/>
              </a:rPr>
              <a:t>文化地理</a:t>
            </a:r>
            <a:r>
              <a:rPr lang="en-US" altLang="zh-CN" b="1">
                <a:latin typeface="黑体" panose="02010609060101010101" pitchFamily="49" charset="-122"/>
                <a:ea typeface="黑体" panose="02010609060101010101" pitchFamily="49" charset="-122"/>
              </a:rPr>
              <a:t>——</a:t>
            </a:r>
            <a:r>
              <a:rPr lang="zh-CN" altLang="en-US" b="1">
                <a:latin typeface="黑体" panose="02010609060101010101" pitchFamily="49" charset="-122"/>
                <a:ea typeface="黑体" panose="02010609060101010101" pitchFamily="49" charset="-122"/>
              </a:rPr>
              <a:t>文学地理</a:t>
            </a:r>
            <a:r>
              <a:rPr lang="en-US" altLang="zh-CN" b="1">
                <a:latin typeface="黑体" panose="02010609060101010101" pitchFamily="49" charset="-122"/>
                <a:ea typeface="黑体" panose="02010609060101010101" pitchFamily="49" charset="-122"/>
              </a:rPr>
              <a:t>——</a:t>
            </a:r>
            <a:r>
              <a:rPr lang="zh-CN" altLang="en-US" b="1">
                <a:latin typeface="黑体" panose="02010609060101010101" pitchFamily="49" charset="-122"/>
                <a:ea typeface="黑体" panose="02010609060101010101" pitchFamily="49" charset="-122"/>
              </a:rPr>
              <a:t>诗学地理</a:t>
            </a:r>
            <a:endParaRPr lang="en-US" altLang="zh-CN" b="1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zh-CN" altLang="en-US" b="1">
                <a:latin typeface="黑体" panose="02010609060101010101" pitchFamily="49" charset="-122"/>
                <a:ea typeface="黑体" panose="02010609060101010101" pitchFamily="49" charset="-122"/>
              </a:rPr>
              <a:t>◆气候影响：物候（大自然语言）：植物，动物，气象水文。地貌，水文，生物，气候，灾害。政治，军事，经济（交通），文教，宗教，风俗。</a:t>
            </a:r>
            <a:endParaRPr lang="en-US" altLang="zh-CN" b="1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zh-CN" altLang="en-US" b="1">
                <a:latin typeface="黑体" panose="02010609060101010101" pitchFamily="49" charset="-122"/>
                <a:ea typeface="黑体" panose="02010609060101010101" pitchFamily="49" charset="-122"/>
              </a:rPr>
              <a:t>时间意识和生命意识：伤春，悲秋。</a:t>
            </a:r>
            <a:endParaRPr lang="en-US" altLang="zh-CN" b="1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zh-CN" altLang="en-US" b="1">
                <a:latin typeface="黑体" panose="02010609060101010101" pitchFamily="49" charset="-122"/>
                <a:ea typeface="黑体" panose="02010609060101010101" pitchFamily="49" charset="-122"/>
              </a:rPr>
              <a:t>气候物候现象的地域性。</a:t>
            </a:r>
            <a:endParaRPr lang="en-US" altLang="zh-CN" b="1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zh-CN" altLang="en-US" b="1">
                <a:latin typeface="黑体" panose="02010609060101010101" pitchFamily="49" charset="-122"/>
                <a:ea typeface="黑体" panose="02010609060101010101" pitchFamily="49" charset="-122"/>
              </a:rPr>
              <a:t>诗学景观地域差异。虚拟景观，实体景观。</a:t>
            </a:r>
            <a:endParaRPr lang="en-US" altLang="zh-CN" b="1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zh-CN" altLang="en-US" b="1">
                <a:latin typeface="黑体" panose="02010609060101010101" pitchFamily="49" charset="-122"/>
                <a:ea typeface="黑体" panose="02010609060101010101" pitchFamily="49" charset="-122"/>
              </a:rPr>
              <a:t>名人故里。李白（吉尔吉斯斯坦、天水等），赵云（临城、真定）</a:t>
            </a:r>
            <a:endParaRPr lang="en-US" altLang="zh-CN" b="1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marL="0" indent="0" eaLnBrk="1" hangingPunct="1">
              <a:buFont typeface="Arial" panose="020B0604020202020204" pitchFamily="34" charset="0"/>
              <a:buNone/>
            </a:pPr>
            <a:endParaRPr lang="zh-CN" altLang="en-US" b="1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内容占位符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n-US" altLang="zh-CN" b="1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◆</a:t>
            </a:r>
            <a:r>
              <a:rPr lang="zh-CN" altLang="en-US" b="1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诗人地理分布</a:t>
            </a:r>
            <a:endParaRPr lang="en-US" altLang="zh-CN" b="1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zh-CN" altLang="en-US" b="1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诗人活动创作：求学教授，升迁罢黜，出仕归隐，游历寓居。</a:t>
            </a:r>
            <a:endParaRPr lang="zh-CN" altLang="en-US" b="1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eaLnBrk="1" hangingPunct="1"/>
            <a:r>
              <a:rPr lang="zh-CN" altLang="en-US" b="1">
                <a:latin typeface="黑体" panose="02010609060101010101" pitchFamily="49" charset="-122"/>
                <a:ea typeface="黑体" panose="02010609060101010101" pitchFamily="49" charset="-122"/>
              </a:rPr>
              <a:t>◆中国文学家的瓜藤分布</a:t>
            </a:r>
            <a:endParaRPr lang="en-US" altLang="zh-CN" b="1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eaLnBrk="1" hangingPunct="1"/>
            <a:r>
              <a:rPr lang="zh-CN" altLang="en-US" b="1">
                <a:latin typeface="黑体" panose="02010609060101010101" pitchFamily="49" charset="-122"/>
                <a:ea typeface="黑体" panose="02010609060101010101" pitchFamily="49" charset="-122"/>
              </a:rPr>
              <a:t>黄河，黄淮平原（山东半岛沿海平原、汾渭平原）</a:t>
            </a:r>
            <a:endParaRPr lang="en-US" altLang="zh-CN" b="1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eaLnBrk="1" hangingPunct="1"/>
            <a:r>
              <a:rPr lang="zh-CN" altLang="en-US" b="1">
                <a:latin typeface="黑体" panose="02010609060101010101" pitchFamily="49" charset="-122"/>
                <a:ea typeface="黑体" panose="02010609060101010101" pitchFamily="49" charset="-122"/>
              </a:rPr>
              <a:t>长江，江湖平原（南阳盆地、两湖平原、鄱阳湖平原、芜湖平原、太湖平原）</a:t>
            </a:r>
            <a:endParaRPr lang="en-US" altLang="zh-CN" b="1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eaLnBrk="1" hangingPunct="1"/>
            <a:r>
              <a:rPr lang="zh-CN" altLang="en-US" b="1">
                <a:latin typeface="黑体" panose="02010609060101010101" pitchFamily="49" charset="-122"/>
                <a:ea typeface="黑体" panose="02010609060101010101" pitchFamily="49" charset="-122"/>
              </a:rPr>
              <a:t>珠江</a:t>
            </a:r>
            <a:endParaRPr lang="en-US" altLang="zh-CN" b="1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eaLnBrk="1" hangingPunct="1"/>
            <a:r>
              <a:rPr lang="zh-CN" altLang="en-US" b="1">
                <a:latin typeface="黑体" panose="02010609060101010101" pitchFamily="49" charset="-122"/>
                <a:ea typeface="黑体" panose="02010609060101010101" pitchFamily="49" charset="-122"/>
              </a:rPr>
              <a:t>三河流域的文学家下游最多：开发最好、经济富裕、文化发达。</a:t>
            </a:r>
            <a:endParaRPr lang="en-US" altLang="zh-CN" b="1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eaLnBrk="1" hangingPunct="1"/>
            <a:r>
              <a:rPr lang="zh-CN" altLang="en-US" b="1">
                <a:latin typeface="黑体" panose="02010609060101010101" pitchFamily="49" charset="-122"/>
                <a:ea typeface="黑体" panose="02010609060101010101" pitchFamily="49" charset="-122"/>
              </a:rPr>
              <a:t>自然环境，气候、人为</a:t>
            </a:r>
            <a:endParaRPr lang="en-US" altLang="zh-CN" b="1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eaLnBrk="1" hangingPunct="1"/>
            <a:r>
              <a:rPr lang="zh-CN" altLang="en-US" b="1">
                <a:latin typeface="黑体" panose="02010609060101010101" pitchFamily="49" charset="-122"/>
                <a:ea typeface="黑体" panose="02010609060101010101" pitchFamily="49" charset="-122"/>
              </a:rPr>
              <a:t>人文环境，气候、战争</a:t>
            </a:r>
            <a:endParaRPr lang="en-US" altLang="zh-CN" b="1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eaLnBrk="1" hangingPunct="1"/>
            <a:endParaRPr lang="zh-CN" altLang="en-US" b="1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内容占位符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eaLnBrk="1" hangingPunct="1"/>
            <a:r>
              <a:rPr lang="zh-CN" altLang="en-US" b="1">
                <a:latin typeface="黑体" panose="02010609060101010101" pitchFamily="49" charset="-122"/>
                <a:ea typeface="黑体" panose="02010609060101010101" pitchFamily="49" charset="-122"/>
              </a:rPr>
              <a:t>◆文学重心的四大领域</a:t>
            </a:r>
            <a:endParaRPr lang="en-US" altLang="zh-CN" b="1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eaLnBrk="1" hangingPunct="1"/>
            <a:r>
              <a:rPr lang="zh-CN" altLang="en-US" b="1">
                <a:latin typeface="黑体" panose="02010609060101010101" pitchFamily="49" charset="-122"/>
                <a:ea typeface="黑体" panose="02010609060101010101" pitchFamily="49" charset="-122"/>
              </a:rPr>
              <a:t>（一）京畿之地</a:t>
            </a:r>
            <a:endParaRPr lang="en-US" altLang="zh-CN" b="1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eaLnBrk="1" hangingPunct="1"/>
            <a:r>
              <a:rPr lang="zh-CN" altLang="en-US" b="1">
                <a:latin typeface="黑体" panose="02010609060101010101" pitchFamily="49" charset="-122"/>
                <a:ea typeface="黑体" panose="02010609060101010101" pitchFamily="49" charset="-122"/>
              </a:rPr>
              <a:t>成因：</a:t>
            </a:r>
            <a:endParaRPr lang="en-US" altLang="zh-CN" b="1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eaLnBrk="1" hangingPunct="1"/>
            <a:r>
              <a:rPr lang="en-US" altLang="zh-CN" b="1"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r>
              <a:rPr lang="zh-CN" altLang="en-US" b="1">
                <a:latin typeface="黑体" panose="02010609060101010101" pitchFamily="49" charset="-122"/>
                <a:ea typeface="黑体" panose="02010609060101010101" pitchFamily="49" charset="-122"/>
              </a:rPr>
              <a:t>、移民</a:t>
            </a:r>
            <a:endParaRPr lang="en-US" altLang="zh-CN" b="1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eaLnBrk="1" hangingPunct="1"/>
            <a:r>
              <a:rPr lang="en-US" altLang="zh-CN" b="1"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r>
              <a:rPr lang="zh-CN" altLang="en-US" b="1">
                <a:latin typeface="黑体" panose="02010609060101010101" pitchFamily="49" charset="-122"/>
                <a:ea typeface="黑体" panose="02010609060101010101" pitchFamily="49" charset="-122"/>
              </a:rPr>
              <a:t>、兴办学校</a:t>
            </a:r>
            <a:endParaRPr lang="en-US" altLang="zh-CN" b="1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eaLnBrk="1" hangingPunct="1"/>
            <a:r>
              <a:rPr lang="en-US" altLang="zh-CN" b="1"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r>
              <a:rPr lang="zh-CN" altLang="en-US" b="1">
                <a:latin typeface="黑体" panose="02010609060101010101" pitchFamily="49" charset="-122"/>
                <a:ea typeface="黑体" panose="02010609060101010101" pitchFamily="49" charset="-122"/>
              </a:rPr>
              <a:t>、收藏图书</a:t>
            </a:r>
            <a:endParaRPr lang="en-US" altLang="zh-CN" b="1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eaLnBrk="1" hangingPunct="1"/>
            <a:r>
              <a:rPr lang="en-US" altLang="zh-CN" b="1"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r>
              <a:rPr lang="zh-CN" altLang="en-US" b="1">
                <a:latin typeface="黑体" panose="02010609060101010101" pitchFamily="49" charset="-122"/>
                <a:ea typeface="黑体" panose="02010609060101010101" pitchFamily="49" charset="-122"/>
              </a:rPr>
              <a:t>、开科取士</a:t>
            </a:r>
            <a:endParaRPr lang="en-US" altLang="zh-CN" b="1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eaLnBrk="1" hangingPunct="1"/>
            <a:r>
              <a:rPr lang="zh-CN" altLang="en-US" b="1">
                <a:latin typeface="黑体" panose="02010609060101010101" pitchFamily="49" charset="-122"/>
                <a:ea typeface="黑体" panose="02010609060101010101" pitchFamily="49" charset="-122"/>
              </a:rPr>
              <a:t>（二）富庶之区</a:t>
            </a:r>
            <a:endParaRPr lang="en-US" altLang="zh-CN" b="1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eaLnBrk="1" hangingPunct="1"/>
            <a:r>
              <a:rPr lang="zh-CN" altLang="en-US" b="1">
                <a:latin typeface="黑体" panose="02010609060101010101" pitchFamily="49" charset="-122"/>
                <a:ea typeface="黑体" panose="02010609060101010101" pitchFamily="49" charset="-122"/>
              </a:rPr>
              <a:t>中唐以前</a:t>
            </a:r>
            <a:endParaRPr lang="en-US" altLang="zh-CN" b="1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eaLnBrk="1" hangingPunct="1"/>
            <a:r>
              <a:rPr lang="en-US" altLang="zh-CN" b="1"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r>
              <a:rPr lang="zh-CN" altLang="en-US" b="1">
                <a:latin typeface="黑体" panose="02010609060101010101" pitchFamily="49" charset="-122"/>
                <a:ea typeface="黑体" panose="02010609060101010101" pitchFamily="49" charset="-122"/>
              </a:rPr>
              <a:t>、黄河流域：太原、洛阳、淄博</a:t>
            </a:r>
            <a:endParaRPr lang="en-US" altLang="zh-CN" b="1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eaLnBrk="1" hangingPunct="1"/>
            <a:endParaRPr lang="en-US" altLang="zh-CN"/>
          </a:p>
          <a:p>
            <a:pPr eaLnBrk="1" hangingPunct="1"/>
            <a:endParaRPr lang="zh-CN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内容占位符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eaLnBrk="1" hangingPunct="1"/>
            <a:r>
              <a:rPr lang="en-US" altLang="zh-CN" b="1"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r>
              <a:rPr lang="zh-CN" altLang="en-US" b="1">
                <a:latin typeface="黑体" panose="02010609060101010101" pitchFamily="49" charset="-122"/>
                <a:ea typeface="黑体" panose="02010609060101010101" pitchFamily="49" charset="-122"/>
              </a:rPr>
              <a:t>、长江流域，荆襄、南京、苏州、扬州、绍兴</a:t>
            </a:r>
            <a:endParaRPr lang="en-US" altLang="zh-CN" b="1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eaLnBrk="1" hangingPunct="1"/>
            <a:r>
              <a:rPr lang="zh-CN" altLang="en-US" b="1">
                <a:latin typeface="黑体" panose="02010609060101010101" pitchFamily="49" charset="-122"/>
                <a:ea typeface="黑体" panose="02010609060101010101" pitchFamily="49" charset="-122"/>
              </a:rPr>
              <a:t>中唐以后</a:t>
            </a:r>
            <a:endParaRPr lang="en-US" altLang="zh-CN" b="1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eaLnBrk="1" hangingPunct="1"/>
            <a:r>
              <a:rPr lang="en-US" altLang="zh-CN" b="1"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r>
              <a:rPr lang="zh-CN" altLang="en-US" b="1">
                <a:latin typeface="黑体" panose="02010609060101010101" pitchFamily="49" charset="-122"/>
                <a:ea typeface="黑体" panose="02010609060101010101" pitchFamily="49" charset="-122"/>
              </a:rPr>
              <a:t>、成都、南昌、吉安、抚州、徽州、安庆、长沙、南京、苏州、常州、扬州、镇江、上海、杭州、嘉兴、湖州、绍兴、福州、泉州、建宁、广州</a:t>
            </a:r>
            <a:endParaRPr lang="en-US" altLang="zh-CN" b="1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eaLnBrk="1" hangingPunct="1"/>
            <a:r>
              <a:rPr lang="en-US" altLang="zh-CN" b="1"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r>
              <a:rPr lang="zh-CN" altLang="en-US" b="1">
                <a:latin typeface="黑体" panose="02010609060101010101" pitchFamily="49" charset="-122"/>
                <a:ea typeface="黑体" panose="02010609060101010101" pitchFamily="49" charset="-122"/>
              </a:rPr>
              <a:t>、北方的黄河流域，西安、洛阳、太原、临汾、真定、北京、济南、东平</a:t>
            </a:r>
            <a:endParaRPr lang="en-US" altLang="zh-CN" b="1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eaLnBrk="1" hangingPunct="1"/>
            <a:r>
              <a:rPr lang="zh-CN" altLang="en-US" b="1">
                <a:latin typeface="黑体" panose="02010609060101010101" pitchFamily="49" charset="-122"/>
                <a:ea typeface="黑体" panose="02010609060101010101" pitchFamily="49" charset="-122"/>
              </a:rPr>
              <a:t>中介是教育</a:t>
            </a:r>
            <a:endParaRPr lang="en-US" altLang="zh-CN" b="1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eaLnBrk="1" hangingPunct="1"/>
            <a:r>
              <a:rPr lang="en-US" altLang="zh-CN" b="1"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r>
              <a:rPr lang="zh-CN" altLang="en-US" b="1">
                <a:latin typeface="黑体" panose="02010609060101010101" pitchFamily="49" charset="-122"/>
                <a:ea typeface="黑体" panose="02010609060101010101" pitchFamily="49" charset="-122"/>
              </a:rPr>
              <a:t>、官学，私学</a:t>
            </a:r>
            <a:endParaRPr lang="en-US" altLang="zh-CN" b="1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eaLnBrk="1" hangingPunct="1"/>
            <a:r>
              <a:rPr lang="en-US" altLang="zh-CN" b="1"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r>
              <a:rPr lang="zh-CN" altLang="en-US" b="1">
                <a:latin typeface="黑体" panose="02010609060101010101" pitchFamily="49" charset="-122"/>
                <a:ea typeface="黑体" panose="02010609060101010101" pitchFamily="49" charset="-122"/>
              </a:rPr>
              <a:t>、刻书业，藏书业</a:t>
            </a:r>
            <a:endParaRPr lang="en-US" altLang="zh-CN" b="1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eaLnBrk="1" hangingPunct="1"/>
            <a:r>
              <a:rPr lang="en-US" altLang="zh-CN" b="1"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r>
              <a:rPr lang="zh-CN" altLang="en-US" b="1">
                <a:latin typeface="黑体" panose="02010609060101010101" pitchFamily="49" charset="-122"/>
                <a:ea typeface="黑体" panose="02010609060101010101" pitchFamily="49" charset="-122"/>
              </a:rPr>
              <a:t>、漫游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内容占位符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eaLnBrk="1" hangingPunct="1"/>
            <a:r>
              <a:rPr lang="zh-CN" altLang="en-US" b="1">
                <a:latin typeface="黑体" panose="02010609060101010101" pitchFamily="49" charset="-122"/>
                <a:ea typeface="黑体" panose="02010609060101010101" pitchFamily="49" charset="-122"/>
              </a:rPr>
              <a:t>（三）文明之邦</a:t>
            </a:r>
            <a:endParaRPr lang="en-US" altLang="zh-CN" b="1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eaLnBrk="1" hangingPunct="1"/>
            <a:r>
              <a:rPr lang="zh-CN" altLang="en-US" b="1">
                <a:latin typeface="黑体" panose="02010609060101010101" pitchFamily="49" charset="-122"/>
                <a:ea typeface="黑体" panose="02010609060101010101" pitchFamily="49" charset="-122"/>
              </a:rPr>
              <a:t>中国古代文明之邦</a:t>
            </a:r>
            <a:endParaRPr lang="en-US" altLang="zh-CN" b="1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eaLnBrk="1" hangingPunct="1"/>
            <a:r>
              <a:rPr lang="en-US" altLang="zh-CN" b="1"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r>
              <a:rPr lang="zh-CN" altLang="en-US" b="1">
                <a:latin typeface="黑体" panose="02010609060101010101" pitchFamily="49" charset="-122"/>
                <a:ea typeface="黑体" panose="02010609060101010101" pitchFamily="49" charset="-122"/>
              </a:rPr>
              <a:t>、黄河流域（齐鲁文化区）（燕赵文化区、中原文化区、三晋文化区、和关中文化区）</a:t>
            </a:r>
            <a:endParaRPr lang="en-US" altLang="zh-CN" b="1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eaLnBrk="1" hangingPunct="1"/>
            <a:r>
              <a:rPr lang="en-US" altLang="zh-CN" b="1"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r>
              <a:rPr lang="zh-CN" altLang="en-US" b="1">
                <a:latin typeface="黑体" panose="02010609060101010101" pitchFamily="49" charset="-122"/>
                <a:ea typeface="黑体" panose="02010609060101010101" pitchFamily="49" charset="-122"/>
              </a:rPr>
              <a:t>、长江流域（吴文化区、越文化区、闽文化区、江淮文化区、赣文化区、湖湘文化区、荆楚文化区、蜀文化区）</a:t>
            </a:r>
            <a:endParaRPr lang="en-US" altLang="zh-CN" b="1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eaLnBrk="1" hangingPunct="1"/>
            <a:r>
              <a:rPr lang="zh-CN" altLang="en-US" b="1">
                <a:latin typeface="黑体" panose="02010609060101010101" pitchFamily="49" charset="-122"/>
                <a:ea typeface="黑体" panose="02010609060101010101" pitchFamily="49" charset="-122"/>
              </a:rPr>
              <a:t>文明之邦的优势及其成因表现如下：</a:t>
            </a:r>
            <a:endParaRPr lang="en-US" altLang="zh-CN" b="1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eaLnBrk="1" hangingPunct="1"/>
            <a:r>
              <a:rPr lang="en-US" altLang="zh-CN" b="1"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r>
              <a:rPr lang="zh-CN" altLang="en-US" b="1">
                <a:latin typeface="黑体" panose="02010609060101010101" pitchFamily="49" charset="-122"/>
                <a:ea typeface="黑体" panose="02010609060101010101" pitchFamily="49" charset="-122"/>
              </a:rPr>
              <a:t>、文化传统的悠久</a:t>
            </a:r>
            <a:endParaRPr lang="en-US" altLang="zh-CN" b="1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eaLnBrk="1" hangingPunct="1"/>
            <a:r>
              <a:rPr lang="en-US" altLang="zh-CN" b="1"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r>
              <a:rPr lang="zh-CN" altLang="en-US" b="1">
                <a:latin typeface="黑体" panose="02010609060101010101" pitchFamily="49" charset="-122"/>
                <a:ea typeface="黑体" panose="02010609060101010101" pitchFamily="49" charset="-122"/>
              </a:rPr>
              <a:t>、文化积累的丰厚</a:t>
            </a:r>
            <a:endParaRPr lang="en-US" altLang="zh-CN" b="1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eaLnBrk="1" hangingPunct="1"/>
            <a:r>
              <a:rPr lang="zh-CN" altLang="zh-CN" b="1">
                <a:latin typeface="黑体" panose="02010609060101010101" pitchFamily="49" charset="-122"/>
                <a:ea typeface="黑体" panose="02010609060101010101" pitchFamily="49" charset="-122"/>
              </a:rPr>
              <a:t>①</a:t>
            </a:r>
            <a:r>
              <a:rPr lang="zh-CN" altLang="en-US" b="1">
                <a:latin typeface="黑体" panose="02010609060101010101" pitchFamily="49" charset="-122"/>
                <a:ea typeface="黑体" panose="02010609060101010101" pitchFamily="49" charset="-122"/>
              </a:rPr>
              <a:t>学校、图书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内容占位符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eaLnBrk="1" hangingPunct="1"/>
            <a:r>
              <a:rPr lang="zh-CN" altLang="en-US" b="1">
                <a:latin typeface="黑体" panose="02010609060101010101" pitchFamily="49" charset="-122"/>
                <a:ea typeface="黑体" panose="02010609060101010101" pitchFamily="49" charset="-122"/>
              </a:rPr>
              <a:t>②地区的藏书事业</a:t>
            </a:r>
            <a:endParaRPr lang="en-US" altLang="zh-CN" b="1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eaLnBrk="1" hangingPunct="1"/>
            <a:r>
              <a:rPr lang="zh-CN" altLang="en-US" b="1">
                <a:latin typeface="黑体" panose="02010609060101010101" pitchFamily="49" charset="-122"/>
                <a:ea typeface="黑体" panose="02010609060101010101" pitchFamily="49" charset="-122"/>
              </a:rPr>
              <a:t>③古迹名胜（人文景观、自然景观）</a:t>
            </a:r>
            <a:endParaRPr lang="en-US" altLang="zh-CN" b="1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eaLnBrk="1" hangingPunct="1"/>
            <a:r>
              <a:rPr lang="en-US" altLang="zh-CN" b="1"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r>
              <a:rPr lang="zh-CN" altLang="en-US" b="1">
                <a:latin typeface="黑体" panose="02010609060101010101" pitchFamily="49" charset="-122"/>
                <a:ea typeface="黑体" panose="02010609060101010101" pitchFamily="49" charset="-122"/>
              </a:rPr>
              <a:t>、文化领袖的激励</a:t>
            </a:r>
            <a:endParaRPr lang="en-US" altLang="zh-CN" b="1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eaLnBrk="1" hangingPunct="1"/>
            <a:r>
              <a:rPr lang="zh-CN" altLang="en-US" b="1">
                <a:latin typeface="黑体" panose="02010609060101010101" pitchFamily="49" charset="-122"/>
                <a:ea typeface="黑体" panose="02010609060101010101" pitchFamily="49" charset="-122"/>
              </a:rPr>
              <a:t>（四）开放之域</a:t>
            </a:r>
            <a:endParaRPr lang="en-US" altLang="zh-CN" b="1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eaLnBrk="1" hangingPunct="1"/>
            <a:r>
              <a:rPr lang="zh-CN" altLang="en-US" b="1">
                <a:latin typeface="黑体" panose="02010609060101010101" pitchFamily="49" charset="-122"/>
                <a:ea typeface="黑体" panose="02010609060101010101" pitchFamily="49" charset="-122"/>
              </a:rPr>
              <a:t>地理上的开放，文化上的开放。</a:t>
            </a:r>
          </a:p>
          <a:p>
            <a:pPr eaLnBrk="1" hangingPunct="1"/>
            <a:r>
              <a:rPr lang="zh-CN" altLang="en-US" b="1">
                <a:latin typeface="黑体" panose="02010609060101010101" pitchFamily="49" charset="-122"/>
                <a:ea typeface="黑体" panose="02010609060101010101" pitchFamily="49" charset="-122"/>
              </a:rPr>
              <a:t>境内外交通的便利，为文化的交流和建设提供两优势：</a:t>
            </a:r>
            <a:endParaRPr lang="en-US" altLang="zh-CN" b="1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eaLnBrk="1" hangingPunct="1"/>
            <a:r>
              <a:rPr lang="en-US" altLang="zh-CN" b="1"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r>
              <a:rPr lang="zh-CN" altLang="en-US" b="1">
                <a:latin typeface="黑体" panose="02010609060101010101" pitchFamily="49" charset="-122"/>
                <a:ea typeface="黑体" panose="02010609060101010101" pitchFamily="49" charset="-122"/>
              </a:rPr>
              <a:t>、物质交流的 优势</a:t>
            </a:r>
            <a:endParaRPr lang="en-US" altLang="zh-CN" b="1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eaLnBrk="1" hangingPunct="1"/>
            <a:r>
              <a:rPr lang="en-US" altLang="zh-CN" b="1"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r>
              <a:rPr lang="zh-CN" altLang="en-US" b="1">
                <a:latin typeface="黑体" panose="02010609060101010101" pitchFamily="49" charset="-122"/>
                <a:ea typeface="黑体" panose="02010609060101010101" pitchFamily="49" charset="-122"/>
              </a:rPr>
              <a:t>、人员往来的优势</a:t>
            </a:r>
            <a:endParaRPr lang="en-US" altLang="zh-CN" b="1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eaLnBrk="1" hangingPunct="1"/>
            <a:r>
              <a:rPr lang="zh-CN" altLang="en-US" b="1">
                <a:latin typeface="黑体" panose="02010609060101010101" pitchFamily="49" charset="-122"/>
                <a:ea typeface="黑体" panose="02010609060101010101" pitchFamily="49" charset="-122"/>
              </a:rPr>
              <a:t>文化开放：</a:t>
            </a:r>
            <a:endParaRPr lang="en-US" altLang="zh-CN" b="1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eaLnBrk="1" hangingPunct="1"/>
            <a:r>
              <a:rPr lang="zh-CN" altLang="en-US" b="1">
                <a:latin typeface="黑体" panose="02010609060101010101" pitchFamily="49" charset="-122"/>
                <a:ea typeface="黑体" panose="02010609060101010101" pitchFamily="49" charset="-122"/>
              </a:rPr>
              <a:t>京畿，东南地区，成都，荆州福建。</a:t>
            </a:r>
            <a:endParaRPr lang="en-US" altLang="zh-CN" b="1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eaLnBrk="1" hangingPunct="1"/>
            <a:endParaRPr lang="en-US" altLang="zh-CN" b="1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eaLnBrk="1" hangingPunct="1"/>
            <a:endParaRPr lang="en-US" altLang="zh-CN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内容占位符 2"/>
          <p:cNvSpPr>
            <a:spLocks noGrp="1"/>
          </p:cNvSpPr>
          <p:nvPr>
            <p:ph idx="1"/>
          </p:nvPr>
        </p:nvSpPr>
        <p:spPr>
          <a:xfrm>
            <a:off x="0" y="31750"/>
            <a:ext cx="9144000" cy="6826250"/>
          </a:xfrm>
        </p:spPr>
        <p:txBody>
          <a:bodyPr/>
          <a:lstStyle/>
          <a:p>
            <a:pPr eaLnBrk="1" hangingPunct="1"/>
            <a:r>
              <a:rPr lang="zh-CN" altLang="en-US" b="1">
                <a:latin typeface="黑体" panose="02010609060101010101" pitchFamily="49" charset="-122"/>
                <a:ea typeface="黑体" panose="02010609060101010101" pitchFamily="49" charset="-122"/>
              </a:rPr>
              <a:t>◆文学重心的四要素：</a:t>
            </a:r>
            <a:endParaRPr lang="en-US" altLang="zh-CN" b="1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eaLnBrk="1" hangingPunct="1"/>
            <a:r>
              <a:rPr lang="zh-CN" altLang="en-US" b="1">
                <a:latin typeface="黑体" panose="02010609060101010101" pitchFamily="49" charset="-122"/>
                <a:ea typeface="黑体" panose="02010609060101010101" pitchFamily="49" charset="-122"/>
              </a:rPr>
              <a:t>政治，经济，</a:t>
            </a:r>
            <a:r>
              <a:rPr lang="zh-CN" altLang="en-US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文化</a:t>
            </a:r>
            <a:r>
              <a:rPr lang="zh-CN" altLang="en-US" b="1">
                <a:latin typeface="黑体" panose="02010609060101010101" pitchFamily="49" charset="-122"/>
                <a:ea typeface="黑体" panose="02010609060101010101" pitchFamily="49" charset="-122"/>
              </a:rPr>
              <a:t>，地理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4770" y="-15240"/>
            <a:ext cx="9074785" cy="6835775"/>
          </a:xfrm>
        </p:spPr>
        <p:txBody>
          <a:bodyPr/>
          <a:lstStyle/>
          <a:p>
            <a:r>
              <a:rPr lang="zh-CN" altLang="en-US" b="1">
                <a:latin typeface="黑体" panose="02010609060101010101" pitchFamily="49" charset="-122"/>
                <a:ea typeface="黑体" panose="02010609060101010101" pitchFamily="49" charset="-122"/>
              </a:rPr>
              <a:t>第二节 文学中心的转移</a:t>
            </a:r>
          </a:p>
          <a:p>
            <a:endParaRPr lang="en-US" altLang="zh-CN" b="1">
              <a:latin typeface="黑体" panose="02010609060101010101" pitchFamily="49" charset="-122"/>
              <a:ea typeface="黑体" panose="02010609060101010101" pitchFamily="49" charset="-122"/>
              <a:sym typeface="+mn-ea"/>
            </a:endParaRPr>
          </a:p>
          <a:p>
            <a:r>
              <a:rPr lang="en-US" altLang="zh-CN" b="1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1.</a:t>
            </a:r>
            <a:r>
              <a:rPr lang="zh-CN" altLang="en-US" b="1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地理转移深深影响了古典诗史嬗变</a:t>
            </a:r>
            <a:endParaRPr lang="zh-CN" altLang="en-US" b="1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r>
              <a:rPr lang="zh-CN" altLang="en-US" b="1">
                <a:latin typeface="黑体" panose="02010609060101010101" pitchFamily="49" charset="-122"/>
                <a:ea typeface="黑体" panose="02010609060101010101" pitchFamily="49" charset="-122"/>
              </a:rPr>
              <a:t>永嘉之乱</a:t>
            </a:r>
          </a:p>
          <a:p>
            <a:r>
              <a:rPr lang="zh-CN" altLang="en-US" b="1">
                <a:latin typeface="黑体" panose="02010609060101010101" pitchFamily="49" charset="-122"/>
                <a:ea typeface="黑体" panose="02010609060101010101" pitchFamily="49" charset="-122"/>
              </a:rPr>
              <a:t>安史之乱</a:t>
            </a:r>
          </a:p>
          <a:p>
            <a:r>
              <a:rPr lang="zh-CN" altLang="en-US" b="1">
                <a:latin typeface="黑体" panose="02010609060101010101" pitchFamily="49" charset="-122"/>
                <a:ea typeface="黑体" panose="02010609060101010101" pitchFamily="49" charset="-122"/>
              </a:rPr>
              <a:t>靖康战乱</a:t>
            </a:r>
          </a:p>
          <a:p>
            <a:r>
              <a:rPr lang="zh-CN" altLang="en-US" b="1">
                <a:latin typeface="黑体" panose="02010609060101010101" pitchFamily="49" charset="-122"/>
                <a:ea typeface="黑体" panose="02010609060101010101" pitchFamily="49" charset="-122"/>
              </a:rPr>
              <a:t>三次战乱与中国文化中心三次南迁</a:t>
            </a:r>
          </a:p>
          <a:p>
            <a:r>
              <a:rPr lang="zh-CN" altLang="en-US" b="1"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CCE8C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CCE8C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132</TotalTime>
  <Words>618</Words>
  <Application>Microsoft Office PowerPoint</Application>
  <PresentationFormat>全屏显示(4:3)</PresentationFormat>
  <Paragraphs>71</Paragraphs>
  <Slides>10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14" baseType="lpstr">
      <vt:lpstr>黑体</vt:lpstr>
      <vt:lpstr>Arial</vt:lpstr>
      <vt:lpstr>Calibri</vt:lpstr>
      <vt:lpstr>Office 主题​​</vt:lpstr>
      <vt:lpstr>《中国古典诗歌导读》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微软中国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《中国古典诗歌导读》</dc:title>
  <dc:creator>微软用户</dc:creator>
  <cp:lastModifiedBy>申 东城</cp:lastModifiedBy>
  <cp:revision>103</cp:revision>
  <dcterms:created xsi:type="dcterms:W3CDTF">2016-03-02T02:32:00Z</dcterms:created>
  <dcterms:modified xsi:type="dcterms:W3CDTF">2020-03-04T10:06:33Z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2052-10.1.0.6205</vt:lpwstr>
  </property>
</Properties>
</file>