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58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 sz="4800" b="1"/>
              <a:t>第三章 中国古典诗歌与唐宋交通</a:t>
            </a:r>
            <a:endParaRPr lang="zh-CN" altLang="en-US" sz="4800" b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690" y="3810"/>
            <a:ext cx="12039600" cy="6902450"/>
          </a:xfrm>
        </p:spPr>
        <p:txBody>
          <a:bodyPr/>
          <a:p>
            <a:r>
              <a:rPr lang="zh-CN" altLang="en-US" sz="4000" b="1">
                <a:latin typeface="华文新魏" panose="02010800040101010101" charset="-122"/>
                <a:ea typeface="华文新魏" panose="02010800040101010101" charset="-122"/>
                <a:sym typeface="+mn-ea"/>
              </a:rPr>
              <a:t>一、唐宋两朝诗人日常漫游、行旅、贬谪生活概况</a:t>
            </a:r>
            <a:endParaRPr lang="zh-CN" altLang="en-US" sz="4000" b="1">
              <a:latin typeface="华文新魏" panose="02010800040101010101" charset="-122"/>
              <a:ea typeface="华文新魏" panose="02010800040101010101" charset="-122"/>
            </a:endParaRPr>
          </a:p>
          <a:p>
            <a:endParaRPr lang="zh-CN" altLang="en-US" sz="4000" b="1">
              <a:latin typeface="华文新魏" panose="02010800040101010101" charset="-122"/>
              <a:ea typeface="华文新魏" panose="02010800040101010101" charset="-122"/>
            </a:endParaRPr>
          </a:p>
          <a:p>
            <a:r>
              <a:rPr lang="zh-CN" altLang="en-US" sz="4000" b="1">
                <a:latin typeface="华文新魏" panose="02010800040101010101" charset="-122"/>
                <a:ea typeface="华文新魏" panose="02010800040101010101" charset="-122"/>
              </a:rPr>
              <a:t>唐宋两朝诗人与漫游</a:t>
            </a:r>
            <a:endParaRPr lang="zh-CN" altLang="en-US" sz="4000" b="1">
              <a:latin typeface="华文新魏" panose="02010800040101010101" charset="-122"/>
              <a:ea typeface="华文新魏" panose="02010800040101010101" charset="-122"/>
            </a:endParaRPr>
          </a:p>
          <a:p>
            <a:r>
              <a:rPr lang="zh-CN" altLang="en-US" sz="4000" b="1">
                <a:latin typeface="华文新魏" panose="02010800040101010101" charset="-122"/>
                <a:ea typeface="华文新魏" panose="02010800040101010101" charset="-122"/>
              </a:rPr>
              <a:t>诗人行旅征途</a:t>
            </a:r>
            <a:endParaRPr lang="zh-CN" altLang="en-US" sz="4000" b="1">
              <a:latin typeface="华文新魏" panose="02010800040101010101" charset="-122"/>
              <a:ea typeface="华文新魏" panose="02010800040101010101" charset="-122"/>
            </a:endParaRPr>
          </a:p>
          <a:p>
            <a:r>
              <a:rPr lang="zh-CN" altLang="en-US" sz="4000" b="1">
                <a:latin typeface="华文新魏" panose="02010800040101010101" charset="-122"/>
                <a:ea typeface="华文新魏" panose="02010800040101010101" charset="-122"/>
              </a:rPr>
              <a:t>诗人贬谪生活</a:t>
            </a:r>
            <a:endParaRPr lang="zh-CN" altLang="en-US" sz="4000" b="1">
              <a:latin typeface="华文新魏" panose="02010800040101010101" charset="-122"/>
              <a:ea typeface="华文新魏" panose="02010800040101010101" charset="-122"/>
            </a:endParaRPr>
          </a:p>
          <a:p>
            <a:r>
              <a:rPr lang="zh-CN" altLang="en-US" sz="4000" b="1">
                <a:latin typeface="华文新魏" panose="02010800040101010101" charset="-122"/>
                <a:ea typeface="华文新魏" panose="02010800040101010101" charset="-122"/>
              </a:rPr>
              <a:t>解析水陆交通网等对诗人创作方式、地域诗学、诗路驿站、宦游生活、作品传播路线等影响</a:t>
            </a:r>
            <a:endParaRPr lang="zh-CN" altLang="en-US" sz="4000" b="1">
              <a:latin typeface="华文新魏" panose="02010800040101010101" charset="-122"/>
              <a:ea typeface="华文新魏" panose="02010800040101010101" charset="-122"/>
            </a:endParaRPr>
          </a:p>
          <a:p>
            <a:endParaRPr lang="zh-CN" altLang="en-US" sz="40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5715" y="-27305"/>
            <a:ext cx="12221210" cy="6834505"/>
          </a:xfrm>
        </p:spPr>
        <p:txBody>
          <a:bodyPr/>
          <a:p>
            <a:r>
              <a:rPr lang="zh-CN" altLang="en-US" sz="4400" b="1">
                <a:latin typeface="华文新魏" panose="02010800040101010101" charset="-122"/>
                <a:ea typeface="华文新魏" panose="02010800040101010101" charset="-122"/>
                <a:sym typeface="+mn-ea"/>
              </a:rPr>
              <a:t>二、</a:t>
            </a:r>
            <a:endParaRPr lang="zh-CN" altLang="en-US" sz="4400" b="1"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  <a:p>
            <a:r>
              <a:rPr lang="zh-CN" altLang="en-US" sz="4400" b="1">
                <a:latin typeface="华文新魏" panose="02010800040101010101" charset="-122"/>
                <a:ea typeface="华文新魏" panose="02010800040101010101" charset="-122"/>
                <a:sym typeface="+mn-ea"/>
              </a:rPr>
              <a:t>唐朝的水陆交通网</a:t>
            </a:r>
            <a:endParaRPr lang="zh-CN" altLang="en-US" sz="4400" b="1"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  <a:p>
            <a:r>
              <a:rPr lang="zh-CN" altLang="en-US" sz="4400" b="1">
                <a:latin typeface="华文新魏" panose="02010800040101010101" charset="-122"/>
                <a:ea typeface="华文新魏" panose="02010800040101010101" charset="-122"/>
                <a:sym typeface="+mn-ea"/>
              </a:rPr>
              <a:t>宋朝的</a:t>
            </a:r>
            <a:r>
              <a:rPr lang="zh-CN" altLang="en-US" sz="4400" b="1">
                <a:latin typeface="华文新魏" panose="02010800040101010101" charset="-122"/>
                <a:ea typeface="华文新魏" panose="02010800040101010101" charset="-122"/>
                <a:sym typeface="+mn-ea"/>
              </a:rPr>
              <a:t>水陆交通网</a:t>
            </a:r>
            <a:endParaRPr lang="zh-CN" altLang="en-US" sz="4400" b="1"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  <a:p>
            <a:endParaRPr lang="zh-CN" altLang="en-US" sz="4400" b="1"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  <a:p>
            <a:r>
              <a:rPr lang="zh-CN" altLang="en-US" sz="4400" b="1">
                <a:latin typeface="华文新魏" panose="02010800040101010101" charset="-122"/>
                <a:ea typeface="华文新魏" panose="02010800040101010101" charset="-122"/>
                <a:sym typeface="+mn-ea"/>
              </a:rPr>
              <a:t>三、</a:t>
            </a:r>
            <a:endParaRPr lang="zh-CN" altLang="en-US" sz="4400" b="1"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  <a:p>
            <a:r>
              <a:rPr lang="zh-CN" altLang="en-US" sz="4400" b="1">
                <a:latin typeface="华文新魏" panose="02010800040101010101" charset="-122"/>
                <a:ea typeface="华文新魏" panose="02010800040101010101" charset="-122"/>
                <a:sym typeface="+mn-ea"/>
              </a:rPr>
              <a:t>1.水陆交通网等对诗人创作方式的影响</a:t>
            </a:r>
            <a:endParaRPr lang="zh-CN" altLang="en-US" sz="4400" b="1">
              <a:latin typeface="华文新魏" panose="02010800040101010101" charset="-122"/>
              <a:ea typeface="华文新魏" panose="02010800040101010101" charset="-122"/>
            </a:endParaRPr>
          </a:p>
          <a:p>
            <a:r>
              <a:rPr lang="en-US" altLang="zh-CN" sz="4400" b="1">
                <a:latin typeface="华文新魏" panose="02010800040101010101" charset="-122"/>
                <a:ea typeface="华文新魏" panose="02010800040101010101" charset="-122"/>
                <a:sym typeface="+mn-ea"/>
              </a:rPr>
              <a:t>2</a:t>
            </a:r>
            <a:r>
              <a:rPr lang="zh-CN" altLang="en-US" sz="4400" b="1">
                <a:latin typeface="华文新魏" panose="02010800040101010101" charset="-122"/>
                <a:ea typeface="华文新魏" panose="02010800040101010101" charset="-122"/>
                <a:sym typeface="+mn-ea"/>
              </a:rPr>
              <a:t>.水陆交通网等对地域诗学的影响</a:t>
            </a:r>
            <a:endParaRPr lang="zh-CN" altLang="en-US" sz="4400" b="1">
              <a:latin typeface="华文新魏" panose="02010800040101010101" charset="-122"/>
              <a:ea typeface="华文新魏" panose="02010800040101010101" charset="-122"/>
            </a:endParaRPr>
          </a:p>
          <a:p>
            <a:endParaRPr lang="zh-CN" altLang="en-US" sz="4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" y="70485"/>
            <a:ext cx="11988800" cy="6786245"/>
          </a:xfrm>
        </p:spPr>
        <p:txBody>
          <a:bodyPr/>
          <a:p>
            <a:r>
              <a:rPr lang="en-US" altLang="zh-CN" sz="4000" b="1">
                <a:latin typeface="华文新魏" panose="02010800040101010101" charset="-122"/>
                <a:ea typeface="华文新魏" panose="02010800040101010101" charset="-122"/>
                <a:sym typeface="+mn-ea"/>
              </a:rPr>
              <a:t>3</a:t>
            </a:r>
            <a:r>
              <a:rPr lang="zh-CN" altLang="en-US" sz="4000" b="1">
                <a:latin typeface="华文新魏" panose="02010800040101010101" charset="-122"/>
                <a:ea typeface="华文新魏" panose="02010800040101010101" charset="-122"/>
                <a:sym typeface="+mn-ea"/>
              </a:rPr>
              <a:t>.水陆交通网等对诗路驿站的影响</a:t>
            </a:r>
            <a:endParaRPr lang="zh-CN" altLang="en-US" sz="4000" b="1">
              <a:latin typeface="华文新魏" panose="02010800040101010101" charset="-122"/>
              <a:ea typeface="华文新魏" panose="02010800040101010101" charset="-122"/>
            </a:endParaRPr>
          </a:p>
          <a:p>
            <a:r>
              <a:rPr lang="en-US" altLang="zh-CN" sz="4000" b="1">
                <a:latin typeface="华文新魏" panose="02010800040101010101" charset="-122"/>
                <a:ea typeface="华文新魏" panose="02010800040101010101" charset="-122"/>
                <a:sym typeface="+mn-ea"/>
              </a:rPr>
              <a:t>4</a:t>
            </a:r>
            <a:r>
              <a:rPr lang="zh-CN" altLang="en-US" sz="4000" b="1">
                <a:latin typeface="华文新魏" panose="02010800040101010101" charset="-122"/>
                <a:ea typeface="华文新魏" panose="02010800040101010101" charset="-122"/>
                <a:sym typeface="+mn-ea"/>
              </a:rPr>
              <a:t>.水陆交通网等对诗人宦游生活的影响</a:t>
            </a:r>
            <a:endParaRPr lang="zh-CN" altLang="en-US" sz="4000" b="1">
              <a:latin typeface="华文新魏" panose="02010800040101010101" charset="-122"/>
              <a:ea typeface="华文新魏" panose="02010800040101010101" charset="-122"/>
            </a:endParaRPr>
          </a:p>
          <a:p>
            <a:r>
              <a:rPr lang="en-US" altLang="zh-CN" sz="4000" b="1">
                <a:latin typeface="华文新魏" panose="02010800040101010101" charset="-122"/>
                <a:ea typeface="华文新魏" panose="02010800040101010101" charset="-122"/>
                <a:sym typeface="+mn-ea"/>
              </a:rPr>
              <a:t>5</a:t>
            </a:r>
            <a:r>
              <a:rPr lang="zh-CN" altLang="en-US" sz="4000" b="1">
                <a:latin typeface="华文新魏" panose="02010800040101010101" charset="-122"/>
                <a:ea typeface="华文新魏" panose="02010800040101010101" charset="-122"/>
                <a:sym typeface="+mn-ea"/>
              </a:rPr>
              <a:t>.水陆交通网等对诗作传播路线的影响</a:t>
            </a:r>
            <a:endParaRPr lang="zh-CN" altLang="en-US" sz="4000" b="1">
              <a:latin typeface="华文新魏" panose="02010800040101010101" charset="-122"/>
              <a:ea typeface="华文新魏" panose="02010800040101010101" charset="-122"/>
            </a:endParaRPr>
          </a:p>
          <a:p>
            <a:endParaRPr lang="zh-CN" altLang="en-US" sz="4000" b="1"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WPS 演示</Application>
  <PresentationFormat>宽屏</PresentationFormat>
  <Paragraphs>24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宋体</vt:lpstr>
      <vt:lpstr>Wingdings</vt:lpstr>
      <vt:lpstr>Calibri Light</vt:lpstr>
      <vt:lpstr>Calibri</vt:lpstr>
      <vt:lpstr>微软雅黑</vt:lpstr>
      <vt:lpstr>华文行楷</vt:lpstr>
      <vt:lpstr>华文新魏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sdc</dc:creator>
  <cp:lastModifiedBy>sdc</cp:lastModifiedBy>
  <cp:revision>1</cp:revision>
  <dcterms:created xsi:type="dcterms:W3CDTF">2017-12-08T07:24:55Z</dcterms:created>
  <dcterms:modified xsi:type="dcterms:W3CDTF">2017-12-08T07:30:54Z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2052-10.1.0.6205</vt:lpwstr>
  </property>
</Properties>
</file>