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F3CE-9DAB-4538-9B73-E9F0FA5E38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0BFD-A920-4D43-B781-BC4C98017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F3CE-9DAB-4538-9B73-E9F0FA5E38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0BFD-A920-4D43-B781-BC4C98017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F3CE-9DAB-4538-9B73-E9F0FA5E38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0BFD-A920-4D43-B781-BC4C98017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F3CE-9DAB-4538-9B73-E9F0FA5E38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0BFD-A920-4D43-B781-BC4C98017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F3CE-9DAB-4538-9B73-E9F0FA5E38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0BFD-A920-4D43-B781-BC4C98017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F3CE-9DAB-4538-9B73-E9F0FA5E38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0BFD-A920-4D43-B781-BC4C98017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F3CE-9DAB-4538-9B73-E9F0FA5E38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0BFD-A920-4D43-B781-BC4C98017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F3CE-9DAB-4538-9B73-E9F0FA5E38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0BFD-A920-4D43-B781-BC4C98017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F3CE-9DAB-4538-9B73-E9F0FA5E38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0BFD-A920-4D43-B781-BC4C98017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F3CE-9DAB-4538-9B73-E9F0FA5E38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0BFD-A920-4D43-B781-BC4C98017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F3CE-9DAB-4538-9B73-E9F0FA5E38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0BFD-A920-4D43-B781-BC4C980179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1F3CE-9DAB-4538-9B73-E9F0FA5E38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0BFD-A920-4D43-B781-BC4C9801790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第十一章 民歌崇拜与黄河长江</a:t>
            </a:r>
            <a:endParaRPr lang="zh-CN" alt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CN" altLang="en-US" dirty="0" smtClean="0"/>
              <a:t>朱丝系腕绳，真如白雪凝。</a:t>
            </a:r>
            <a:endParaRPr lang="zh-CN" altLang="en-US" dirty="0" smtClean="0"/>
          </a:p>
          <a:p>
            <a:r>
              <a:rPr lang="zh-CN" altLang="en-US" dirty="0" smtClean="0"/>
              <a:t>非但我言好，众情共所称。（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双行缠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之一）</a:t>
            </a:r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新罗绣行缠，足趺如春妍。</a:t>
            </a:r>
            <a:endParaRPr lang="zh-CN" altLang="en-US" dirty="0" smtClean="0"/>
          </a:p>
          <a:p>
            <a:r>
              <a:rPr lang="zh-CN" altLang="en-US" dirty="0" smtClean="0"/>
              <a:t>他人不言好，独我知可怜。（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双行缠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之二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气清明月朗，夜与君共嬉。</a:t>
            </a:r>
            <a:endParaRPr lang="en-US" altLang="zh-CN" dirty="0" smtClean="0"/>
          </a:p>
          <a:p>
            <a:r>
              <a:rPr lang="zh-CN" altLang="en-US" dirty="0" smtClean="0"/>
              <a:t>郎歌妙意曲，侬亦吐芳词。（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子夜歌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之三十一）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忆梅下西洲</a:t>
            </a:r>
            <a:r>
              <a:rPr lang="en-US" altLang="zh-CN" dirty="0" smtClean="0"/>
              <a:t>,</a:t>
            </a:r>
            <a:r>
              <a:rPr lang="zh-CN" altLang="en-US" dirty="0" smtClean="0"/>
              <a:t>折梅寄江北。单衫杏子红</a:t>
            </a:r>
            <a:r>
              <a:rPr lang="en-US" altLang="zh-CN" dirty="0" smtClean="0"/>
              <a:t>,</a:t>
            </a:r>
            <a:r>
              <a:rPr lang="zh-CN" altLang="en-US" dirty="0" smtClean="0"/>
              <a:t>双鬓鸦雏色。（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西洲曲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CN" altLang="en-US" dirty="0" smtClean="0"/>
              <a:t>新买五尺刀</a:t>
            </a:r>
            <a:r>
              <a:rPr lang="en-US" altLang="zh-CN" dirty="0" smtClean="0"/>
              <a:t>, </a:t>
            </a:r>
            <a:r>
              <a:rPr lang="zh-CN" altLang="en-US" dirty="0" smtClean="0"/>
              <a:t>悬着中梁柱。</a:t>
            </a:r>
            <a:endParaRPr lang="en-US" altLang="zh-CN" dirty="0" smtClean="0"/>
          </a:p>
          <a:p>
            <a:r>
              <a:rPr lang="zh-CN" altLang="en-US" dirty="0" smtClean="0"/>
              <a:t> 一日三摩挲</a:t>
            </a:r>
            <a:r>
              <a:rPr lang="en-US" altLang="zh-CN" dirty="0" smtClean="0"/>
              <a:t>, </a:t>
            </a:r>
            <a:r>
              <a:rPr lang="zh-CN" altLang="en-US" dirty="0" smtClean="0"/>
              <a:t>剧于十五女。（</a:t>
            </a:r>
            <a:r>
              <a:rPr lang="en-US" altLang="zh-CN" dirty="0" smtClean="0"/>
              <a:t>《</a:t>
            </a:r>
            <a:r>
              <a:rPr lang="zh-CN" altLang="en-US" dirty="0" smtClean="0"/>
              <a:t>郎邪王歌辞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木兰辞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一、</a:t>
            </a:r>
            <a:r>
              <a:rPr lang="en-US" altLang="zh-CN" b="1" dirty="0" smtClean="0">
                <a:solidFill>
                  <a:srgbClr val="C00000"/>
                </a:solidFill>
                <a:latin typeface="+mn-ea"/>
              </a:rPr>
              <a:t>《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诗经</a:t>
            </a:r>
            <a:r>
              <a:rPr lang="en-US" altLang="zh-CN" b="1" dirty="0" smtClean="0">
                <a:solidFill>
                  <a:srgbClr val="C00000"/>
                </a:solidFill>
                <a:latin typeface="+mn-ea"/>
              </a:rPr>
              <a:t>》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“十三国风”等与英雄崇拜</a:t>
            </a:r>
            <a:endParaRPr lang="en-US" altLang="zh-CN" b="1" dirty="0" smtClean="0">
              <a:solidFill>
                <a:srgbClr val="C00000"/>
              </a:solidFill>
              <a:latin typeface="+mn-ea"/>
            </a:endParaRPr>
          </a:p>
          <a:p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邶风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鄘风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卫风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：今河南中北部和河北西南部的民歌。</a:t>
            </a:r>
            <a:endParaRPr lang="zh-CN" altLang="en-US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王风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郑风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陈风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桧风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：河南其他地区和安徽西北部的民歌。</a:t>
            </a:r>
            <a:endParaRPr lang="zh-CN" altLang="en-US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齐风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曹风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：山东西半部的民歌。</a:t>
            </a:r>
            <a:endParaRPr lang="zh-CN" altLang="en-US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魏风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唐风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：山西大部分地区的民歌。</a:t>
            </a:r>
            <a:endParaRPr lang="zh-CN" altLang="en-US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秦风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：陕西关中平原及其周边地区的民歌。</a:t>
            </a:r>
            <a:endParaRPr lang="zh-CN" altLang="en-US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豳风</a:t>
            </a:r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：陕西西部的旬邑、彬县、长武一带的民歌。</a:t>
            </a:r>
            <a:endParaRPr lang="zh-CN" altLang="en-US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endParaRPr lang="en-US" altLang="zh-CN" b="1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+mn-ea"/>
              </a:rPr>
              <a:t>1</a:t>
            </a:r>
            <a:r>
              <a:rPr lang="zh-CN" altLang="en-US" b="1" dirty="0" smtClean="0">
                <a:solidFill>
                  <a:srgbClr val="00B050"/>
                </a:solidFill>
                <a:latin typeface="+mn-ea"/>
              </a:rPr>
              <a:t>、崇拜力量。武舞、狩猎、放牧、战争等大型动态场面。象征物：刀、箭、鞭、马等。</a:t>
            </a:r>
            <a:endParaRPr lang="en-US" altLang="zh-CN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TW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邶风</a:t>
            </a:r>
            <a:r>
              <a:rPr lang="en-US" altLang="zh-TW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·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简兮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TW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硕人俣俣</a:t>
            </a:r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endParaRPr lang="en-US" altLang="zh-CN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TW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公庭万舞</a:t>
            </a:r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。</a:t>
            </a:r>
            <a:endParaRPr lang="en-US" altLang="zh-CN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TW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有力如虎</a:t>
            </a:r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endParaRPr lang="en-US" altLang="zh-CN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TW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执辔如组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。</a:t>
            </a:r>
            <a:endParaRPr lang="en-US" altLang="zh-CN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endParaRPr lang="en-US" altLang="zh-CN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郑风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·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叔于田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TW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TW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叔于田，乘乘馬。</a:t>
            </a:r>
            <a:endParaRPr lang="zh-TW" altLang="en-US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TW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執轡如組，兩驂如舞。</a:t>
            </a:r>
            <a:endParaRPr lang="zh-TW" altLang="en-US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endParaRPr lang="zh-CN" altLang="en-US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北朝乐府民歌</a:t>
            </a:r>
            <a:r>
              <a:rPr lang="en-US" altLang="zh-CN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折杨柳歌辞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 smtClean="0"/>
              <a:t>健儿须快马，快马须健儿。</a:t>
            </a:r>
            <a:endParaRPr lang="zh-CN" altLang="en-US" dirty="0" smtClean="0"/>
          </a:p>
          <a:p>
            <a:r>
              <a:rPr lang="zh-CN" altLang="en-US" dirty="0" smtClean="0"/>
              <a:t>䟤跋黄尘下，然后别雄雌。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企喻歌辞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 smtClean="0"/>
              <a:t>男儿欲作健，结伴不须多。</a:t>
            </a:r>
            <a:endParaRPr lang="zh-CN" altLang="en-US" dirty="0" smtClean="0"/>
          </a:p>
          <a:p>
            <a:r>
              <a:rPr lang="zh-CN" altLang="en-US" dirty="0" smtClean="0"/>
              <a:t>鹞子经天飞，群雀两向波。</a:t>
            </a:r>
            <a:endParaRPr lang="en-US" altLang="zh-CN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放马大泽中，草好马着膘。</a:t>
            </a:r>
            <a:endParaRPr lang="zh-CN" altLang="en-US" dirty="0" smtClean="0"/>
          </a:p>
          <a:p>
            <a:r>
              <a:rPr lang="zh-CN" altLang="en-US" dirty="0" smtClean="0"/>
              <a:t>牌子铁两裆，弦牟翟尾条。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altLang="zh-CN" sz="3800" b="1" dirty="0">
                <a:solidFill>
                  <a:srgbClr val="00B050"/>
                </a:solidFill>
                <a:latin typeface="+mn-ea"/>
              </a:rPr>
              <a:t>2</a:t>
            </a:r>
            <a:r>
              <a:rPr lang="zh-CN" altLang="en-US" sz="3800" b="1" dirty="0">
                <a:solidFill>
                  <a:srgbClr val="00B050"/>
                </a:solidFill>
                <a:latin typeface="+mn-ea"/>
              </a:rPr>
              <a:t>、异性崇拜</a:t>
            </a:r>
            <a:endParaRPr lang="en-US" altLang="zh-CN" sz="3800" b="1" dirty="0">
              <a:solidFill>
                <a:srgbClr val="00B050"/>
              </a:solidFill>
              <a:latin typeface="+mn-ea"/>
            </a:endParaRPr>
          </a:p>
          <a:p>
            <a:r>
              <a:rPr lang="en-US" altLang="zh-CN" b="1" dirty="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折杨柳歌辞</a:t>
            </a:r>
            <a:r>
              <a:rPr lang="en-US" altLang="zh-CN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 </a:t>
            </a:r>
            <a:endParaRPr lang="en-US" altLang="zh-CN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 smtClean="0"/>
              <a:t>腹中愁不乐，愿作郎马鞭。</a:t>
            </a:r>
            <a:endParaRPr lang="zh-CN" altLang="en-US" dirty="0" smtClean="0"/>
          </a:p>
          <a:p>
            <a:r>
              <a:rPr lang="zh-CN" altLang="en-US" dirty="0" smtClean="0"/>
              <a:t>出入擐郎臂，蹀坐郎膝边。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3500" b="1" dirty="0">
                <a:solidFill>
                  <a:srgbClr val="00B050"/>
                </a:solidFill>
                <a:latin typeface="+mn-ea"/>
              </a:rPr>
              <a:t>3</a:t>
            </a:r>
            <a:r>
              <a:rPr lang="zh-CN" altLang="en-US" sz="3500" b="1" dirty="0">
                <a:solidFill>
                  <a:srgbClr val="00B050"/>
                </a:solidFill>
                <a:latin typeface="+mn-ea"/>
              </a:rPr>
              <a:t>、军事、政治之力，建功立业，伦理政治，善崇拜</a:t>
            </a:r>
            <a:r>
              <a:rPr lang="zh-CN" altLang="en-US" dirty="0"/>
              <a:t>。</a:t>
            </a:r>
            <a:endParaRPr lang="zh-CN" altLang="en-US" dirty="0"/>
          </a:p>
          <a:p>
            <a:r>
              <a:rPr lang="en-US" altLang="zh-CN" dirty="0"/>
              <a:t>《</a:t>
            </a:r>
            <a:r>
              <a:rPr lang="zh-CN" altLang="en-US" dirty="0"/>
              <a:t>卫风</a:t>
            </a:r>
            <a:r>
              <a:rPr lang="en-US" altLang="zh-CN" dirty="0"/>
              <a:t>·</a:t>
            </a:r>
            <a:r>
              <a:rPr lang="zh-CN" altLang="en-US" dirty="0"/>
              <a:t>伯兮</a:t>
            </a:r>
            <a:r>
              <a:rPr lang="en-US" altLang="zh-CN" dirty="0"/>
              <a:t>》</a:t>
            </a:r>
            <a:endParaRPr lang="en-US" altLang="zh-CN" dirty="0"/>
          </a:p>
          <a:p>
            <a:r>
              <a:rPr lang="zh-CN" altLang="en-US" dirty="0"/>
              <a:t>伯兮朅兮，邦之桀兮。</a:t>
            </a:r>
            <a:endParaRPr lang="zh-CN" altLang="en-US" dirty="0"/>
          </a:p>
          <a:p>
            <a:r>
              <a:rPr lang="zh-CN" altLang="en-US" dirty="0"/>
              <a:t>伯也执殳，为王前驱。</a:t>
            </a:r>
            <a:endParaRPr lang="zh-CN" altLang="en-US" dirty="0"/>
          </a:p>
          <a:p>
            <a:r>
              <a:rPr lang="zh-CN" altLang="en-US" dirty="0"/>
              <a:t>自伯之东，首如飞蓬。</a:t>
            </a:r>
            <a:endParaRPr lang="zh-CN" altLang="en-US" dirty="0"/>
          </a:p>
          <a:p>
            <a:r>
              <a:rPr lang="zh-CN" altLang="en-US" dirty="0"/>
              <a:t>岂无膏沐？谁适为容？</a:t>
            </a:r>
            <a:endParaRPr lang="zh-CN" altLang="en-US" dirty="0"/>
          </a:p>
          <a:p>
            <a:r>
              <a:rPr lang="zh-CN" altLang="en-US" dirty="0"/>
              <a:t>其雨其雨，杲杲出日。</a:t>
            </a:r>
            <a:endParaRPr lang="zh-CN" altLang="en-US" dirty="0"/>
          </a:p>
          <a:p>
            <a:r>
              <a:rPr lang="zh-CN" altLang="en-US" dirty="0"/>
              <a:t>愿言思伯，甘心首疾。</a:t>
            </a:r>
            <a:endParaRPr lang="zh-CN" altLang="en-US" dirty="0"/>
          </a:p>
          <a:p>
            <a:r>
              <a:rPr lang="zh-CN" altLang="en-US" dirty="0"/>
              <a:t>焉得谖草？言树之背。</a:t>
            </a:r>
            <a:endParaRPr lang="zh-CN" altLang="en-US" dirty="0"/>
          </a:p>
          <a:p>
            <a:r>
              <a:rPr lang="zh-CN" altLang="en-US" dirty="0"/>
              <a:t>愿言思伯。使我心痗。</a:t>
            </a:r>
            <a:endParaRPr lang="zh-CN" altLang="en-US" dirty="0"/>
          </a:p>
          <a:p>
            <a:r>
              <a:rPr lang="zh-CN" altLang="en-US" dirty="0">
                <a:solidFill>
                  <a:srgbClr val="C00000"/>
                </a:solidFill>
              </a:rPr>
              <a:t>忠勇、仁义、道德。为国、为君、为民、为朋友。</a:t>
            </a:r>
            <a:endParaRPr lang="zh-CN" altLang="en-US" dirty="0">
              <a:solidFill>
                <a:srgbClr val="C00000"/>
              </a:solidFill>
            </a:endParaRPr>
          </a:p>
          <a:p>
            <a:r>
              <a:rPr lang="zh-CN" altLang="en-US" dirty="0">
                <a:solidFill>
                  <a:srgbClr val="C00000"/>
                </a:solidFill>
              </a:rPr>
              <a:t>忠臣、孝子、义士。</a:t>
            </a:r>
            <a:endParaRPr lang="zh-CN" altLang="en-US" dirty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altLang="zh-CN" sz="30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30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秦风</a:t>
            </a:r>
            <a:r>
              <a:rPr lang="en-US" altLang="zh-CN" sz="30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•</a:t>
            </a:r>
            <a:r>
              <a:rPr lang="zh-CN" altLang="en-US" sz="30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无衣</a:t>
            </a:r>
            <a:r>
              <a:rPr lang="en-US" altLang="zh-CN" sz="3000" b="1" dirty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3000" b="1" dirty="0">
              <a:solidFill>
                <a:srgbClr val="0070C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 smtClean="0"/>
              <a:t>岂曰无衣？与子同袍。</a:t>
            </a:r>
            <a:endParaRPr lang="zh-CN" altLang="en-US" dirty="0" smtClean="0"/>
          </a:p>
          <a:p>
            <a:r>
              <a:rPr lang="zh-CN" altLang="en-US" dirty="0" smtClean="0"/>
              <a:t>王于兴师，修我戈矛。与子同仇！</a:t>
            </a:r>
            <a:endParaRPr lang="zh-CN" altLang="en-US" dirty="0" smtClean="0"/>
          </a:p>
          <a:p>
            <a:r>
              <a:rPr lang="zh-CN" altLang="en-US" dirty="0" smtClean="0"/>
              <a:t>岂曰无衣？与子同泽。</a:t>
            </a:r>
            <a:endParaRPr lang="zh-CN" altLang="en-US" dirty="0" smtClean="0"/>
          </a:p>
          <a:p>
            <a:r>
              <a:rPr lang="zh-CN" altLang="en-US" dirty="0" smtClean="0"/>
              <a:t>王于兴师，修我矛戟。与子偕作！</a:t>
            </a:r>
            <a:endParaRPr lang="zh-CN" altLang="en-US" dirty="0" smtClean="0"/>
          </a:p>
          <a:p>
            <a:r>
              <a:rPr lang="zh-CN" altLang="en-US" dirty="0" smtClean="0"/>
              <a:t>岂曰无衣？与子同裳。 </a:t>
            </a:r>
            <a:endParaRPr lang="zh-CN" altLang="en-US" dirty="0" smtClean="0"/>
          </a:p>
          <a:p>
            <a:r>
              <a:rPr lang="zh-CN" altLang="en-US" dirty="0" smtClean="0"/>
              <a:t>王于兴师，修我甲兵。与子偕行！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二、长江流域与美人崇拜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周南</a:t>
            </a:r>
            <a:r>
              <a:rPr lang="en-US" altLang="zh-CN" dirty="0" smtClean="0"/>
              <a:t>》《</a:t>
            </a:r>
            <a:r>
              <a:rPr lang="zh-CN" altLang="en-US" dirty="0" smtClean="0"/>
              <a:t>召南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zh-CN" altLang="en-US" dirty="0" smtClean="0"/>
              <a:t>其地在南阳</a:t>
            </a:r>
            <a:r>
              <a:rPr lang="en-US" altLang="zh-CN" dirty="0" smtClean="0"/>
              <a:t>(</a:t>
            </a:r>
            <a:r>
              <a:rPr lang="zh-CN" altLang="en-US" dirty="0" smtClean="0"/>
              <a:t>今河南西南部、湖北北部</a:t>
            </a:r>
            <a:r>
              <a:rPr lang="en-US" altLang="zh-CN" dirty="0" smtClean="0"/>
              <a:t>)</a:t>
            </a:r>
            <a:r>
              <a:rPr lang="zh-CN" altLang="en-US" dirty="0" smtClean="0"/>
              <a:t>、南郡</a:t>
            </a:r>
            <a:r>
              <a:rPr lang="en-US" altLang="zh-CN" dirty="0" smtClean="0"/>
              <a:t>(</a:t>
            </a:r>
            <a:r>
              <a:rPr lang="zh-CN" altLang="en-US" dirty="0" smtClean="0"/>
              <a:t>今湖北江陵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，二南之地后被楚国吞并，故有人称之为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楚辞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之源。</a:t>
            </a:r>
            <a:endParaRPr lang="en-US" altLang="zh-CN" dirty="0" smtClean="0"/>
          </a:p>
          <a:p>
            <a:r>
              <a:rPr lang="en-US" altLang="zh-CN" sz="2700" b="1" dirty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2700" b="1" dirty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关雎</a:t>
            </a:r>
            <a:r>
              <a:rPr lang="en-US" altLang="zh-CN" sz="2700" b="1" dirty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2700" b="1" dirty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 smtClean="0"/>
              <a:t>关关雎鸠，在河之洲。窈窕淑女，君子好逑。</a:t>
            </a:r>
            <a:endParaRPr lang="zh-CN" altLang="en-US" dirty="0" smtClean="0"/>
          </a:p>
          <a:p>
            <a:r>
              <a:rPr lang="zh-CN" altLang="en-US" dirty="0" smtClean="0"/>
              <a:t>参差荇菜，左右流之。窈窕淑女，寤寐求之。</a:t>
            </a:r>
            <a:endParaRPr lang="zh-CN" altLang="en-US" dirty="0" smtClean="0"/>
          </a:p>
          <a:p>
            <a:r>
              <a:rPr lang="zh-CN" altLang="en-US" dirty="0" smtClean="0"/>
              <a:t>求之不得，寤寐思服。悠哉悠哉，辗转反侧。</a:t>
            </a:r>
            <a:endParaRPr lang="zh-CN" altLang="en-US" dirty="0" smtClean="0"/>
          </a:p>
          <a:p>
            <a:r>
              <a:rPr lang="zh-CN" altLang="en-US" dirty="0" smtClean="0"/>
              <a:t>参差荇菜，左右采之。窈窕淑女，琴瑟友之。</a:t>
            </a:r>
            <a:endParaRPr lang="zh-CN" altLang="en-US" dirty="0" smtClean="0"/>
          </a:p>
          <a:p>
            <a:r>
              <a:rPr lang="zh-CN" altLang="en-US" dirty="0" smtClean="0"/>
              <a:t>参差荇菜，左右芼之。窈窕淑女，钟鼓乐之。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桃夭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出嫁，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葛覃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省亲，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芣苢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美人劳动，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广汉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相思。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光风流月初，新林锦花舒。</a:t>
            </a:r>
            <a:endParaRPr lang="en-US" altLang="zh-CN" dirty="0" smtClean="0"/>
          </a:p>
          <a:p>
            <a:r>
              <a:rPr lang="zh-CN" altLang="en-US" dirty="0" smtClean="0"/>
              <a:t>情人戏春月，窈窕曳罗裾。（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子夜四时歌</a:t>
            </a:r>
            <a:r>
              <a:rPr lang="en-US" altLang="zh-CN" dirty="0" smtClean="0"/>
              <a:t>•</a:t>
            </a:r>
            <a:r>
              <a:rPr lang="zh-CN" altLang="en-US" dirty="0" smtClean="0"/>
              <a:t>春歌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之三）</a:t>
            </a:r>
            <a:endParaRPr lang="en-US" altLang="zh-CN" dirty="0" smtClean="0"/>
          </a:p>
          <a:p>
            <a:r>
              <a:rPr lang="zh-CN" altLang="en-US" dirty="0" smtClean="0"/>
              <a:t>娉婷扬袖舞</a:t>
            </a:r>
            <a:r>
              <a:rPr lang="en-US" altLang="zh-CN" dirty="0" smtClean="0"/>
              <a:t>,</a:t>
            </a:r>
            <a:r>
              <a:rPr lang="zh-CN" altLang="en-US" dirty="0" smtClean="0"/>
              <a:t>阿那曲身轻。</a:t>
            </a:r>
            <a:endParaRPr lang="en-US" altLang="zh-CN" dirty="0" smtClean="0"/>
          </a:p>
          <a:p>
            <a:r>
              <a:rPr lang="zh-CN" altLang="en-US" dirty="0" smtClean="0"/>
              <a:t>照灼兰光在</a:t>
            </a:r>
            <a:r>
              <a:rPr lang="en-US" altLang="zh-CN" dirty="0" smtClean="0"/>
              <a:t>,</a:t>
            </a:r>
            <a:r>
              <a:rPr lang="zh-CN" altLang="en-US" dirty="0" smtClean="0"/>
              <a:t>容冶春风生。（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子夜四时歌</a:t>
            </a:r>
            <a:r>
              <a:rPr lang="en-US" altLang="zh-CN" dirty="0" smtClean="0"/>
              <a:t>•</a:t>
            </a:r>
            <a:r>
              <a:rPr lang="zh-CN" altLang="en-US" dirty="0" smtClean="0"/>
              <a:t>春歌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之十五）</a:t>
            </a:r>
            <a:endParaRPr lang="en-US" altLang="zh-CN" dirty="0" smtClean="0"/>
          </a:p>
          <a:p>
            <a:r>
              <a:rPr lang="zh-CN" altLang="en-US" dirty="0" smtClean="0"/>
              <a:t>落日出前门。瞻瞩见子度。</a:t>
            </a:r>
            <a:endParaRPr lang="en-US" altLang="zh-CN" dirty="0" smtClean="0"/>
          </a:p>
          <a:p>
            <a:r>
              <a:rPr lang="zh-CN" altLang="en-US" dirty="0" smtClean="0"/>
              <a:t>冶容多姿鬓。芳香已盈路。（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子夜歌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其一）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1119</Words>
  <Application>WPS 演示</Application>
  <PresentationFormat>全屏显示(4:3)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华文新魏</vt:lpstr>
      <vt:lpstr>Calibri</vt:lpstr>
      <vt:lpstr>微软雅黑</vt:lpstr>
      <vt:lpstr>Office 主题​​</vt:lpstr>
      <vt:lpstr>第五章 民歌崇拜与黄河长江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第四章 民歌崇拜与黄河长江</dc:title>
  <dc:creator>微软用户</dc:creator>
  <cp:lastModifiedBy>sdc</cp:lastModifiedBy>
  <cp:revision>38</cp:revision>
  <dcterms:created xsi:type="dcterms:W3CDTF">2016-03-28T06:52:00Z</dcterms:created>
  <dcterms:modified xsi:type="dcterms:W3CDTF">2017-12-08T08:33:12Z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2052-10.1.0.6205</vt:lpwstr>
  </property>
</Properties>
</file>