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  <p:sldMasterId id="2147483678" r:id="rId4"/>
    <p:sldMasterId id="2147483693" r:id="rId5"/>
  </p:sldMasterIdLst>
  <p:handoutMasterIdLst>
    <p:handoutMasterId r:id="rId21"/>
  </p:handoutMasterIdLst>
  <p:sldIdLst>
    <p:sldId id="440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57" r:id="rId14"/>
    <p:sldId id="332" r:id="rId15"/>
    <p:sldId id="359" r:id="rId16"/>
    <p:sldId id="361" r:id="rId17"/>
    <p:sldId id="362" r:id="rId18"/>
    <p:sldId id="391" r:id="rId19"/>
    <p:sldId id="335" r:id="rId20"/>
  </p:sldIdLst>
  <p:sldSz cx="9144000" cy="6858000" type="screen4x3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CC"/>
    <a:srgbClr val="6600FF"/>
    <a:srgbClr val="0000FF"/>
    <a:srgbClr val="000099"/>
    <a:srgbClr val="9900CC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14"/>
      </p:cViewPr>
      <p:guideLst>
        <p:guide orient="horz" pos="215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9" Type="http://schemas.openxmlformats.org/officeDocument/2006/relationships/image" Target="../media/image21.wmf"/><Relationship Id="rId8" Type="http://schemas.openxmlformats.org/officeDocument/2006/relationships/image" Target="../media/image20.wmf"/><Relationship Id="rId7" Type="http://schemas.openxmlformats.org/officeDocument/2006/relationships/image" Target="../media/image19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4" Type="http://schemas.openxmlformats.org/officeDocument/2006/relationships/image" Target="../media/image41.wmf"/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2.png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7" Type="http://schemas.openxmlformats.org/officeDocument/2006/relationships/theme" Target="../theme/theme2.xml"/><Relationship Id="rId16" Type="http://schemas.openxmlformats.org/officeDocument/2006/relationships/image" Target="../media/image2.png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8" Type="http://schemas.openxmlformats.org/officeDocument/2006/relationships/theme" Target="../theme/theme3.xml"/><Relationship Id="rId17" Type="http://schemas.openxmlformats.org/officeDocument/2006/relationships/image" Target="../media/image2.png"/><Relationship Id="rId16" Type="http://schemas.openxmlformats.org/officeDocument/2006/relationships/image" Target="../media/image3.GIF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0.xml"/><Relationship Id="rId7" Type="http://schemas.openxmlformats.org/officeDocument/2006/relationships/slideLayout" Target="../slideLayouts/slideLayout49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8" Type="http://schemas.openxmlformats.org/officeDocument/2006/relationships/theme" Target="../theme/theme4.xml"/><Relationship Id="rId17" Type="http://schemas.openxmlformats.org/officeDocument/2006/relationships/image" Target="../media/image2.png"/><Relationship Id="rId16" Type="http://schemas.openxmlformats.org/officeDocument/2006/relationships/image" Target="../media/image3.GIF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9218" name="内容占位符 5122" descr="logo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4925" y="20638"/>
            <a:ext cx="2303463" cy="655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139952" y="6381328"/>
            <a:ext cx="496855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solidFill>
                    <a:srgbClr val="CC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数学与大数据学院线性代数课程组</a:t>
            </a:r>
            <a:endParaRPr kumimoji="0" lang="zh-CN" altLang="en-US" sz="2400" b="1" i="0" u="none" strike="noStrike" kern="1200" cap="none" spc="0" normalizeH="0" baseline="0" noProof="0" dirty="0">
              <a:ln>
                <a:solidFill>
                  <a:srgbClr val="CC0000"/>
                </a:solidFill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5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0242" name="内容占位符 5122" descr="logo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4925" y="20638"/>
            <a:ext cx="2303463" cy="655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139952" y="6381328"/>
            <a:ext cx="496855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solidFill>
                    <a:srgbClr val="CC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数学与大数据学院线性代数课程组</a:t>
            </a:r>
            <a:endParaRPr kumimoji="0" lang="zh-CN" altLang="en-US" sz="2400" b="1" i="0" u="none" strike="noStrike" kern="1200" cap="none" spc="0" normalizeH="0" baseline="0" noProof="0" dirty="0">
              <a:ln>
                <a:solidFill>
                  <a:srgbClr val="CC0000"/>
                </a:solidFill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5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1266" name="图片 1025" descr="00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790575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内容占位符 5122" descr="logo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55650" y="20638"/>
            <a:ext cx="2303463" cy="655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139952" y="6381328"/>
            <a:ext cx="496855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solidFill>
                    <a:srgbClr val="CC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数学与大数据学院线性代数课程组</a:t>
            </a:r>
            <a:endParaRPr kumimoji="0" lang="zh-CN" altLang="en-US" sz="2400" b="1" i="0" u="none" strike="noStrike" kern="1200" cap="none" spc="0" normalizeH="0" baseline="0" noProof="0" dirty="0">
              <a:ln>
                <a:solidFill>
                  <a:srgbClr val="CC0000"/>
                </a:solidFill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5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2290" name="图片 1025" descr="00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790575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内容占位符 5122" descr="logo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55650" y="20638"/>
            <a:ext cx="2303463" cy="655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139952" y="6381328"/>
            <a:ext cx="496855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solidFill>
                    <a:srgbClr val="CC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数学与大数据学院线性代数课程组</a:t>
            </a:r>
            <a:endParaRPr kumimoji="0" lang="zh-CN" altLang="en-US" sz="2400" b="1" i="0" u="none" strike="noStrike" kern="1200" cap="none" spc="0" normalizeH="0" baseline="0" noProof="0" dirty="0">
              <a:ln>
                <a:solidFill>
                  <a:srgbClr val="CC0000"/>
                </a:solidFill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27.emf"/><Relationship Id="rId7" Type="http://schemas.openxmlformats.org/officeDocument/2006/relationships/image" Target="../media/image26.e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Relationship Id="rId3" Type="http://schemas.openxmlformats.org/officeDocument/2006/relationships/oleObject" Target="../embeddings/oleObject15.bin"/><Relationship Id="rId2" Type="http://schemas.openxmlformats.org/officeDocument/2006/relationships/image" Target="../media/image22.wmf"/><Relationship Id="rId10" Type="http://schemas.openxmlformats.org/officeDocument/2006/relationships/vmlDrawing" Target="../drawings/vmlDrawing4.vml"/><Relationship Id="rId1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5.vml"/><Relationship Id="rId8" Type="http://schemas.openxmlformats.org/officeDocument/2006/relationships/slideLayout" Target="../slideLayouts/slideLayout14.xml"/><Relationship Id="rId7" Type="http://schemas.openxmlformats.org/officeDocument/2006/relationships/image" Target="../media/image32.wmf"/><Relationship Id="rId6" Type="http://schemas.openxmlformats.org/officeDocument/2006/relationships/oleObject" Target="../embeddings/oleObject17.bin"/><Relationship Id="rId5" Type="http://schemas.openxmlformats.org/officeDocument/2006/relationships/image" Target="../media/image31.emf"/><Relationship Id="rId4" Type="http://schemas.openxmlformats.org/officeDocument/2006/relationships/image" Target="../media/image30.emf"/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35.emf"/><Relationship Id="rId4" Type="http://schemas.openxmlformats.org/officeDocument/2006/relationships/image" Target="../media/image34.wmf"/><Relationship Id="rId3" Type="http://schemas.openxmlformats.org/officeDocument/2006/relationships/oleObject" Target="../embeddings/oleObject19.bin"/><Relationship Id="rId2" Type="http://schemas.openxmlformats.org/officeDocument/2006/relationships/image" Target="../media/image33.wmf"/><Relationship Id="rId1" Type="http://schemas.openxmlformats.org/officeDocument/2006/relationships/oleObject" Target="../embeddings/oleObject18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7.v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8.emf"/><Relationship Id="rId2" Type="http://schemas.openxmlformats.org/officeDocument/2006/relationships/image" Target="../media/image37.wmf"/><Relationship Id="rId1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2.emf"/><Relationship Id="rId8" Type="http://schemas.openxmlformats.org/officeDocument/2006/relationships/image" Target="../media/image41.wmf"/><Relationship Id="rId7" Type="http://schemas.openxmlformats.org/officeDocument/2006/relationships/oleObject" Target="../embeddings/oleObject24.bin"/><Relationship Id="rId6" Type="http://schemas.openxmlformats.org/officeDocument/2006/relationships/image" Target="../media/image40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9.wmf"/><Relationship Id="rId3" Type="http://schemas.openxmlformats.org/officeDocument/2006/relationships/oleObject" Target="../embeddings/oleObject22.bin"/><Relationship Id="rId2" Type="http://schemas.openxmlformats.org/officeDocument/2006/relationships/image" Target="../media/image37.wmf"/><Relationship Id="rId12" Type="http://schemas.openxmlformats.org/officeDocument/2006/relationships/vmlDrawing" Target="../drawings/vmlDrawing8.vml"/><Relationship Id="rId11" Type="http://schemas.openxmlformats.org/officeDocument/2006/relationships/slideLayout" Target="../slideLayouts/slideLayout14.xml"/><Relationship Id="rId10" Type="http://schemas.openxmlformats.org/officeDocument/2006/relationships/image" Target="../media/image38.emf"/><Relationship Id="rId1" Type="http://schemas.openxmlformats.org/officeDocument/2006/relationships/oleObject" Target="../embeddings/oleObject2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emf"/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9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8.wmf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4.bin"/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9.bin"/><Relationship Id="rId8" Type="http://schemas.openxmlformats.org/officeDocument/2006/relationships/image" Target="../media/image16.wmf"/><Relationship Id="rId7" Type="http://schemas.openxmlformats.org/officeDocument/2006/relationships/oleObject" Target="../embeddings/oleObject8.bin"/><Relationship Id="rId6" Type="http://schemas.openxmlformats.org/officeDocument/2006/relationships/image" Target="../media/image1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4.wmf"/><Relationship Id="rId3" Type="http://schemas.openxmlformats.org/officeDocument/2006/relationships/oleObject" Target="../embeddings/oleObject6.bin"/><Relationship Id="rId21" Type="http://schemas.openxmlformats.org/officeDocument/2006/relationships/vmlDrawing" Target="../drawings/vmlDrawing3.vml"/><Relationship Id="rId20" Type="http://schemas.openxmlformats.org/officeDocument/2006/relationships/slideLayout" Target="../slideLayouts/slideLayout13.xml"/><Relationship Id="rId2" Type="http://schemas.openxmlformats.org/officeDocument/2006/relationships/image" Target="../media/image13.wmf"/><Relationship Id="rId19" Type="http://schemas.openxmlformats.org/officeDocument/2006/relationships/image" Target="../media/image21.wmf"/><Relationship Id="rId18" Type="http://schemas.openxmlformats.org/officeDocument/2006/relationships/oleObject" Target="../embeddings/oleObject13.bin"/><Relationship Id="rId17" Type="http://schemas.openxmlformats.org/officeDocument/2006/relationships/image" Target="../media/image20.wmf"/><Relationship Id="rId16" Type="http://schemas.openxmlformats.org/officeDocument/2006/relationships/oleObject" Target="../embeddings/oleObject12.bin"/><Relationship Id="rId15" Type="http://schemas.openxmlformats.org/officeDocument/2006/relationships/image" Target="../media/image11.wmf"/><Relationship Id="rId14" Type="http://schemas.openxmlformats.org/officeDocument/2006/relationships/image" Target="../media/image19.wmf"/><Relationship Id="rId13" Type="http://schemas.openxmlformats.org/officeDocument/2006/relationships/oleObject" Target="../embeddings/oleObject11.bin"/><Relationship Id="rId12" Type="http://schemas.openxmlformats.org/officeDocument/2006/relationships/image" Target="../media/image18.wmf"/><Relationship Id="rId11" Type="http://schemas.openxmlformats.org/officeDocument/2006/relationships/oleObject" Target="../embeddings/oleObject10.bin"/><Relationship Id="rId10" Type="http://schemas.openxmlformats.org/officeDocument/2006/relationships/image" Target="../media/image17.wmf"/><Relationship Id="rId1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Rectangle 2"/>
          <p:cNvSpPr/>
          <p:nvPr>
            <p:ph type="ctrTitle"/>
          </p:nvPr>
        </p:nvSpPr>
        <p:spPr>
          <a:xfrm>
            <a:off x="682625" y="1484313"/>
            <a:ext cx="7772400" cy="1800225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>
            <a:lvl1pPr lvl="0">
              <a:defRPr/>
            </a:lvl1pPr>
          </a:lstStyle>
          <a:p>
            <a:pPr lvl="0" algn="l" eaLnBrk="1" hangingPunct="1"/>
            <a:r>
              <a:rPr lang="zh-CN" altLang="en-US" dirty="0">
                <a:latin typeface="黑体" panose="02010609060101010101" pitchFamily="49" charset="-122"/>
              </a:rPr>
              <a:t>     </a:t>
            </a:r>
            <a:r>
              <a:rPr lang="zh-CN" altLang="en-US" sz="4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《线性代数》</a:t>
            </a:r>
            <a:br>
              <a:rPr lang="zh-CN" altLang="en-US" sz="4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4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 多媒体课件                                            </a:t>
            </a:r>
            <a:endParaRPr lang="zh-CN" altLang="en-US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098" name="对象 23553"/>
          <p:cNvGraphicFramePr>
            <a:graphicFrameLocks noChangeAspect="1"/>
          </p:cNvGraphicFramePr>
          <p:nvPr/>
        </p:nvGraphicFramePr>
        <p:xfrm>
          <a:off x="2327275" y="188913"/>
          <a:ext cx="1330325" cy="223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560070" imgH="941705" progId="Equation.DSMT4">
                  <p:embed/>
                </p:oleObj>
              </mc:Choice>
              <mc:Fallback>
                <p:oleObj name="" r:id="rId1" imgW="560070" imgH="941705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327275" y="188913"/>
                        <a:ext cx="1330325" cy="22336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矩形 23554"/>
          <p:cNvSpPr/>
          <p:nvPr/>
        </p:nvSpPr>
        <p:spPr>
          <a:xfrm>
            <a:off x="1187450" y="1057275"/>
            <a:ext cx="13335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设向量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4101" name="矩形 23555"/>
          <p:cNvSpPr/>
          <p:nvPr/>
        </p:nvSpPr>
        <p:spPr>
          <a:xfrm>
            <a:off x="3694113" y="1052513"/>
            <a:ext cx="5334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与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4099" name="内容占位符 23556"/>
          <p:cNvGraphicFramePr>
            <a:graphicFrameLocks noGrp="1" noChangeAspect="1"/>
          </p:cNvGraphicFramePr>
          <p:nvPr>
            <p:ph/>
          </p:nvPr>
        </p:nvGraphicFramePr>
        <p:xfrm>
          <a:off x="4170363" y="238125"/>
          <a:ext cx="1198562" cy="211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3" imgW="534035" imgH="941705" progId="Equation.DSMT4">
                  <p:embed/>
                </p:oleObj>
              </mc:Choice>
              <mc:Fallback>
                <p:oleObj name="" r:id="rId3" imgW="534035" imgH="941705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70363" y="238125"/>
                        <a:ext cx="1198562" cy="2111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矩形 23557"/>
          <p:cNvSpPr/>
          <p:nvPr/>
        </p:nvSpPr>
        <p:spPr>
          <a:xfrm>
            <a:off x="5494338" y="1057275"/>
            <a:ext cx="31115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的对应分量都相等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4103" name="矩形 23558"/>
          <p:cNvSpPr/>
          <p:nvPr/>
        </p:nvSpPr>
        <p:spPr>
          <a:xfrm>
            <a:off x="468313" y="2565400"/>
            <a:ext cx="8675687" cy="427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即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i="1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i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en-US" altLang="zh-CN" i="1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i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i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=1, 2,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则称向量         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相等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记作    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22535" name="图片 23559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5" y="3284538"/>
            <a:ext cx="1330325" cy="2233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6" name="矩形 23560"/>
          <p:cNvSpPr/>
          <p:nvPr/>
        </p:nvSpPr>
        <p:spPr>
          <a:xfrm>
            <a:off x="512763" y="4149725"/>
            <a:ext cx="71120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称向量                   为向量                 的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负向量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22537" name="图片 23561" descr="图片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9250" y="3282950"/>
            <a:ext cx="1571625" cy="2233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7" name="图片 23562" descr="图片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5600" y="2565400"/>
            <a:ext cx="827088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8" name="图片 23563" descr="图片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4963" y="2565400"/>
            <a:ext cx="865187" cy="488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/>
      <p:bldP spid="2253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4" name="矩形 26625"/>
          <p:cNvSpPr/>
          <p:nvPr/>
        </p:nvSpPr>
        <p:spPr>
          <a:xfrm>
            <a:off x="1116013" y="620713"/>
            <a:ext cx="3540125" cy="4873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4.</a:t>
            </a:r>
            <a:r>
              <a:rPr lang="en-US" altLang="zh-CN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向量的线性运算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25602" name="内容占位符 26626"/>
          <p:cNvGraphicFramePr>
            <a:graphicFrameLocks noGrp="1" noChangeAspect="1"/>
          </p:cNvGraphicFramePr>
          <p:nvPr>
            <p:ph sz="half"/>
          </p:nvPr>
        </p:nvGraphicFramePr>
        <p:xfrm>
          <a:off x="1692275" y="2636838"/>
          <a:ext cx="6034088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" imgW="2374900" imgH="228600" progId="Equation.DSMT4">
                  <p:embed/>
                </p:oleObj>
              </mc:Choice>
              <mc:Fallback>
                <p:oleObj name="" r:id="rId1" imgW="2374900" imgH="2286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92275" y="2636838"/>
                        <a:ext cx="6034088" cy="5826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6627"/>
          <p:cNvGrpSpPr/>
          <p:nvPr/>
        </p:nvGrpSpPr>
        <p:grpSpPr>
          <a:xfrm>
            <a:off x="2551113" y="3284538"/>
            <a:ext cx="4873625" cy="601662"/>
            <a:chOff x="0" y="0"/>
            <a:chExt cx="3070" cy="379"/>
          </a:xfrm>
        </p:grpSpPr>
        <p:sp>
          <p:nvSpPr>
            <p:cNvPr id="5128" name="矩形 26628"/>
            <p:cNvSpPr/>
            <p:nvPr/>
          </p:nvSpPr>
          <p:spPr>
            <a:xfrm>
              <a:off x="0" y="65"/>
              <a:ext cx="184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en-US" altLang="zh-CN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= </a:t>
              </a:r>
              <a:endPara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pic>
          <p:nvPicPr>
            <p:cNvPr id="5129" name="图片 26629" descr="图片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9" y="0"/>
              <a:ext cx="2841" cy="379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5610" name="图片 26634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988" y="1268413"/>
            <a:ext cx="8051800" cy="442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1" name="图片 26635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350" y="1911350"/>
            <a:ext cx="4832350" cy="4381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内容占位符 26633"/>
          <p:cNvGraphicFramePr>
            <a:graphicFrameLocks noGrp="1" noChangeAspect="1"/>
          </p:cNvGraphicFramePr>
          <p:nvPr/>
        </p:nvGraphicFramePr>
        <p:xfrm>
          <a:off x="898525" y="4149725"/>
          <a:ext cx="7577138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6" imgW="2831465" imgH="254000" progId="Equation.DSMT4">
                  <p:embed/>
                </p:oleObj>
              </mc:Choice>
              <mc:Fallback>
                <p:oleObj name="" r:id="rId6" imgW="2831465" imgH="2540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98525" y="4149725"/>
                        <a:ext cx="7577138" cy="6810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8673" name="对象 29697"/>
          <p:cNvGraphicFramePr>
            <a:graphicFrameLocks noChangeAspect="1"/>
          </p:cNvGraphicFramePr>
          <p:nvPr/>
        </p:nvGraphicFramePr>
        <p:xfrm>
          <a:off x="1331913" y="2060575"/>
          <a:ext cx="3582987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1" imgW="1323340" imgH="229235" progId="Equation.DSMT4">
                  <p:embed/>
                </p:oleObj>
              </mc:Choice>
              <mc:Fallback>
                <p:oleObj name="" r:id="rId1" imgW="1323340" imgH="229235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31913" y="2060575"/>
                        <a:ext cx="3582987" cy="6207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4" name="内容占位符 29698"/>
          <p:cNvGraphicFramePr>
            <a:graphicFrameLocks noGrp="1" noChangeAspect="1"/>
          </p:cNvGraphicFramePr>
          <p:nvPr>
            <p:ph/>
          </p:nvPr>
        </p:nvGraphicFramePr>
        <p:xfrm>
          <a:off x="4714875" y="2133600"/>
          <a:ext cx="340995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3" imgW="1271905" imgH="229235" progId="Equation.DSMT4">
                  <p:embed/>
                </p:oleObj>
              </mc:Choice>
              <mc:Fallback>
                <p:oleObj name="" r:id="rId3" imgW="1271905" imgH="229235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14875" y="2133600"/>
                        <a:ext cx="3409950" cy="6159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矩形 29699"/>
          <p:cNvSpPr/>
          <p:nvPr/>
        </p:nvSpPr>
        <p:spPr>
          <a:xfrm>
            <a:off x="827088" y="2997200"/>
            <a:ext cx="77343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向量的加法和数乘运算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统称为向量的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线性运算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．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6149" name="图片 29700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288" y="908050"/>
            <a:ext cx="8509000" cy="1019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矩形 30721"/>
          <p:cNvSpPr/>
          <p:nvPr/>
        </p:nvSpPr>
        <p:spPr>
          <a:xfrm>
            <a:off x="971550" y="908050"/>
            <a:ext cx="74930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容易验证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向量的线性运算满足以下运算规律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：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0483" name="图片 3072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8888" y="1628775"/>
            <a:ext cx="6916737" cy="2244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矩形 31745"/>
          <p:cNvSpPr/>
          <p:nvPr/>
        </p:nvSpPr>
        <p:spPr>
          <a:xfrm>
            <a:off x="1042988" y="692150"/>
            <a:ext cx="690562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 </a:t>
            </a:r>
            <a:endParaRPr lang="en-US" altLang="zh-CN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172" name="矩形 31746"/>
          <p:cNvSpPr/>
          <p:nvPr/>
        </p:nvSpPr>
        <p:spPr>
          <a:xfrm>
            <a:off x="1835150" y="692150"/>
            <a:ext cx="11557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设向量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7170" name="对象 31747"/>
          <p:cNvGraphicFramePr>
            <a:graphicFrameLocks noChangeAspect="1"/>
          </p:cNvGraphicFramePr>
          <p:nvPr/>
        </p:nvGraphicFramePr>
        <p:xfrm>
          <a:off x="2987675" y="631825"/>
          <a:ext cx="521017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1" imgW="2195830" imgH="241300" progId="Equation.DSMT4">
                  <p:embed/>
                </p:oleObj>
              </mc:Choice>
              <mc:Fallback>
                <p:oleObj name="" r:id="rId1" imgW="2195830" imgH="241300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87675" y="631825"/>
                        <a:ext cx="5210175" cy="5651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矩形 31748"/>
          <p:cNvSpPr/>
          <p:nvPr/>
        </p:nvSpPr>
        <p:spPr>
          <a:xfrm>
            <a:off x="1116013" y="1989138"/>
            <a:ext cx="4699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解 </a:t>
            </a:r>
            <a:endParaRPr lang="zh-CN" altLang="en-US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7174" name="图片 31749" descr="图片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988" y="1268413"/>
            <a:ext cx="1952625" cy="4429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8" name="矩形 32769"/>
          <p:cNvSpPr/>
          <p:nvPr/>
        </p:nvSpPr>
        <p:spPr>
          <a:xfrm>
            <a:off x="1042988" y="692150"/>
            <a:ext cx="690562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en-US" altLang="zh-CN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 </a:t>
            </a:r>
            <a:endParaRPr lang="en-US" altLang="zh-CN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199" name="矩形 32770"/>
          <p:cNvSpPr/>
          <p:nvPr/>
        </p:nvSpPr>
        <p:spPr>
          <a:xfrm>
            <a:off x="1835150" y="692150"/>
            <a:ext cx="12446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设向量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8194" name="对象 32771"/>
          <p:cNvGraphicFramePr>
            <a:graphicFrameLocks noChangeAspect="1"/>
          </p:cNvGraphicFramePr>
          <p:nvPr/>
        </p:nvGraphicFramePr>
        <p:xfrm>
          <a:off x="2987675" y="631825"/>
          <a:ext cx="521017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1" imgW="2195830" imgH="241300" progId="Equation.DSMT4">
                  <p:embed/>
                </p:oleObj>
              </mc:Choice>
              <mc:Fallback>
                <p:oleObj name="" r:id="rId1" imgW="2195830" imgH="2413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87675" y="631825"/>
                        <a:ext cx="5210175" cy="5651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矩形 32772"/>
          <p:cNvSpPr/>
          <p:nvPr/>
        </p:nvSpPr>
        <p:spPr>
          <a:xfrm>
            <a:off x="1116013" y="1989138"/>
            <a:ext cx="4699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解 </a:t>
            </a:r>
            <a:endParaRPr lang="zh-CN" altLang="en-US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8195" name="内容占位符 32773"/>
          <p:cNvGraphicFramePr>
            <a:graphicFrameLocks noGrp="1" noChangeAspect="1"/>
          </p:cNvGraphicFramePr>
          <p:nvPr>
            <p:ph sz="half"/>
          </p:nvPr>
        </p:nvGraphicFramePr>
        <p:xfrm>
          <a:off x="2695575" y="1989138"/>
          <a:ext cx="2092325" cy="218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3" imgW="878205" imgH="916305" progId="Equation.DSMT4">
                  <p:embed/>
                </p:oleObj>
              </mc:Choice>
              <mc:Fallback>
                <p:oleObj name="" r:id="rId3" imgW="878205" imgH="916305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95575" y="1989138"/>
                        <a:ext cx="2092325" cy="218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内容占位符 32774"/>
          <p:cNvGraphicFramePr>
            <a:graphicFrameLocks noGrp="1" noChangeAspect="1"/>
          </p:cNvGraphicFramePr>
          <p:nvPr>
            <p:ph sz="quarter"/>
          </p:nvPr>
        </p:nvGraphicFramePr>
        <p:xfrm>
          <a:off x="4848225" y="1989138"/>
          <a:ext cx="2100263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5" imgW="890905" imgH="916305" progId="Equation.DSMT4">
                  <p:embed/>
                </p:oleObj>
              </mc:Choice>
              <mc:Fallback>
                <p:oleObj name="" r:id="rId5" imgW="890905" imgH="916305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48225" y="1989138"/>
                        <a:ext cx="2100263" cy="21605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内容占位符 32775"/>
          <p:cNvGraphicFramePr>
            <a:graphicFrameLocks noGrp="1" noChangeAspect="1"/>
          </p:cNvGraphicFramePr>
          <p:nvPr>
            <p:ph sz="quarter"/>
          </p:nvPr>
        </p:nvGraphicFramePr>
        <p:xfrm>
          <a:off x="7085013" y="1989138"/>
          <a:ext cx="1231900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7" imgW="521335" imgH="916305" progId="Equation.DSMT4">
                  <p:embed/>
                </p:oleObj>
              </mc:Choice>
              <mc:Fallback>
                <p:oleObj name="" r:id="rId7" imgW="521335" imgH="916305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85013" y="1989138"/>
                        <a:ext cx="1231900" cy="21605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1" name="图片 32776" descr="图片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2988" y="2781300"/>
            <a:ext cx="172878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2" name="图片 32777" descr="图片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2988" y="1268413"/>
            <a:ext cx="1952625" cy="442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3" name="矩形 32778"/>
          <p:cNvSpPr/>
          <p:nvPr/>
        </p:nvSpPr>
        <p:spPr>
          <a:xfrm>
            <a:off x="3708400" y="4741863"/>
            <a:ext cx="1828800" cy="4873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课堂练习  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8204" name="矩形 32779"/>
          <p:cNvSpPr/>
          <p:nvPr/>
        </p:nvSpPr>
        <p:spPr>
          <a:xfrm>
            <a:off x="3924300" y="5522913"/>
            <a:ext cx="12446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习题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3.1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4097"/>
          <p:cNvSpPr>
            <a:spLocks noGrp="1"/>
          </p:cNvSpPr>
          <p:nvPr>
            <p:ph type="title"/>
          </p:nvPr>
        </p:nvSpPr>
        <p:spPr>
          <a:xfrm>
            <a:off x="971550" y="692150"/>
            <a:ext cx="6985000" cy="850900"/>
          </a:xfrm>
          <a:noFill/>
          <a:ln>
            <a:noFill/>
          </a:ln>
        </p:spPr>
        <p:txBody>
          <a:bodyPr/>
          <a:p>
            <a:pPr eaLnBrk="1" hangingPunct="1"/>
            <a:r>
              <a:rPr lang="zh-CN" altLang="en-US" sz="4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第</a:t>
            </a:r>
            <a:r>
              <a:rPr lang="en-US" altLang="zh-CN" sz="4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4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章    向  量</a:t>
            </a:r>
            <a:endParaRPr lang="zh-CN" altLang="en-US" sz="40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363" name="文本占位符 4098"/>
          <p:cNvSpPr>
            <a:spLocks noGrp="1"/>
          </p:cNvSpPr>
          <p:nvPr>
            <p:ph idx="1"/>
          </p:nvPr>
        </p:nvSpPr>
        <p:spPr>
          <a:xfrm>
            <a:off x="673100" y="1628775"/>
            <a:ext cx="7931150" cy="4525963"/>
          </a:xfrm>
          <a:noFill/>
          <a:ln>
            <a:noFill/>
          </a:ln>
        </p:spPr>
        <p:txBody>
          <a:bodyPr/>
          <a:p>
            <a:pPr eaLnBrk="1" hangingPunct="1">
              <a:lnSpc>
                <a:spcPct val="130000"/>
              </a:lnSpc>
              <a:buNone/>
            </a:pP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向量的线性相关性是线性代数的理论基础</a:t>
            </a:r>
            <a:r>
              <a:rPr lang="zh-CN" altLang="en-US" sz="2900" dirty="0">
                <a:solidFill>
                  <a:srgbClr val="000099"/>
                </a:solidFill>
                <a:ea typeface="华文中宋" panose="02010600040101010101" pitchFamily="2" charset="-122"/>
              </a:rPr>
              <a:t> </a:t>
            </a:r>
            <a:r>
              <a:rPr lang="en-US" altLang="zh-CN" sz="2900" dirty="0">
                <a:solidFill>
                  <a:srgbClr val="000099"/>
                </a:solidFill>
                <a:ea typeface="华文中宋" panose="02010600040101010101" pitchFamily="2" charset="-122"/>
              </a:rPr>
              <a:t>, </a:t>
            </a:r>
            <a:endParaRPr lang="zh-CN" altLang="en-US" sz="2900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eaLnBrk="1" hangingPunct="1">
              <a:lnSpc>
                <a:spcPct val="130000"/>
              </a:lnSpc>
              <a:buNone/>
            </a:pP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是系统研究线性方程组解的结构的理论工具</a:t>
            </a:r>
            <a:r>
              <a:rPr lang="en-US" altLang="zh-CN" sz="2900" dirty="0">
                <a:solidFill>
                  <a:srgbClr val="000099"/>
                </a:solidFill>
                <a:ea typeface="华文中宋" panose="02010600040101010101" pitchFamily="2" charset="-122"/>
              </a:rPr>
              <a:t>,  </a:t>
            </a: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对</a:t>
            </a:r>
            <a:endParaRPr lang="zh-CN" altLang="en-US" sz="2900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eaLnBrk="1" hangingPunct="1">
              <a:lnSpc>
                <a:spcPct val="130000"/>
              </a:lnSpc>
              <a:buNone/>
            </a:pP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本书以后各章的学习起着十分重要的作用</a:t>
            </a:r>
            <a:r>
              <a:rPr lang="en-US" altLang="zh-CN" sz="2900" dirty="0">
                <a:solidFill>
                  <a:srgbClr val="000099"/>
                </a:solidFill>
                <a:ea typeface="华文中宋" panose="02010600040101010101" pitchFamily="2" charset="-122"/>
              </a:rPr>
              <a:t>.  </a:t>
            </a: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本章</a:t>
            </a:r>
            <a:endParaRPr lang="zh-CN" altLang="en-US" sz="2900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eaLnBrk="1" hangingPunct="1">
              <a:lnSpc>
                <a:spcPct val="130000"/>
              </a:lnSpc>
              <a:buNone/>
            </a:pP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除讨论向量组的线性相关、线性无关</a:t>
            </a:r>
            <a:r>
              <a:rPr lang="en-US" altLang="zh-CN" sz="2900" dirty="0">
                <a:solidFill>
                  <a:srgbClr val="000099"/>
                </a:solidFill>
                <a:ea typeface="华文中宋" panose="02010600040101010101" pitchFamily="2" charset="-122"/>
              </a:rPr>
              <a:t>,  </a:t>
            </a: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向量组的</a:t>
            </a:r>
            <a:endParaRPr lang="zh-CN" altLang="en-US" sz="2900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dist" eaLnBrk="1" hangingPunct="1">
              <a:lnSpc>
                <a:spcPct val="130000"/>
              </a:lnSpc>
              <a:buNone/>
            </a:pP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秩</a:t>
            </a:r>
            <a:r>
              <a:rPr lang="en-US" altLang="zh-CN" sz="2900" dirty="0">
                <a:solidFill>
                  <a:srgbClr val="000099"/>
                </a:solidFill>
                <a:ea typeface="华文中宋" panose="02010600040101010101" pitchFamily="2" charset="-122"/>
              </a:rPr>
              <a:t>,</a:t>
            </a:r>
            <a:r>
              <a:rPr lang="en-US" altLang="zh-CN" sz="3000" dirty="0">
                <a:solidFill>
                  <a:srgbClr val="000099"/>
                </a:solidFill>
                <a:ea typeface="华文中宋" panose="02010600040101010101" pitchFamily="2" charset="-122"/>
              </a:rPr>
              <a:t>  </a:t>
            </a: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向量组的极大线性无关组等重要概念外</a:t>
            </a:r>
            <a:r>
              <a:rPr lang="en-US" altLang="zh-CN" sz="2900" dirty="0">
                <a:solidFill>
                  <a:srgbClr val="000099"/>
                </a:solidFill>
                <a:ea typeface="华文中宋" panose="02010600040101010101" pitchFamily="2" charset="-122"/>
              </a:rPr>
              <a:t>,  </a:t>
            </a: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还</a:t>
            </a:r>
            <a:endParaRPr lang="zh-CN" altLang="en-US" sz="2900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eaLnBrk="1" hangingPunct="1">
              <a:lnSpc>
                <a:spcPct val="130000"/>
              </a:lnSpc>
              <a:buNone/>
            </a:pPr>
            <a:r>
              <a:rPr lang="zh-CN" altLang="en-US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将介绍和探究一些重要的理论和方法</a:t>
            </a:r>
            <a:r>
              <a:rPr lang="en-US" altLang="zh-CN" sz="2900" dirty="0">
                <a:solidFill>
                  <a:srgbClr val="000099"/>
                </a:solidFill>
                <a:ea typeface="华文中宋" panose="02010600040101010101" pitchFamily="2" charset="-122"/>
              </a:rPr>
              <a:t>.</a:t>
            </a:r>
            <a:r>
              <a:rPr lang="en-US" altLang="zh-CN" sz="2900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sz="2900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5121"/>
          <p:cNvSpPr>
            <a:spLocks noGrp="1"/>
          </p:cNvSpPr>
          <p:nvPr>
            <p:ph type="title"/>
          </p:nvPr>
        </p:nvSpPr>
        <p:spPr>
          <a:xfrm>
            <a:off x="466725" y="620713"/>
            <a:ext cx="8229600" cy="706437"/>
          </a:xfrm>
          <a:noFill/>
          <a:ln>
            <a:noFill/>
          </a:ln>
        </p:spPr>
        <p:txBody>
          <a:bodyPr/>
          <a:p>
            <a:pPr eaLnBrk="1" hangingPunct="1"/>
            <a:r>
              <a:rPr lang="zh-CN" altLang="en-US" sz="36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第</a:t>
            </a:r>
            <a:r>
              <a:rPr lang="en-US" altLang="zh-CN" sz="36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36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节</a:t>
            </a:r>
            <a:r>
              <a:rPr lang="en-US" altLang="zh-CN" sz="36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sz="36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向量的定义及其线性运算</a:t>
            </a:r>
            <a:endParaRPr lang="zh-CN" altLang="en-US" sz="36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387" name="矩形 5122"/>
          <p:cNvSpPr/>
          <p:nvPr/>
        </p:nvSpPr>
        <p:spPr>
          <a:xfrm>
            <a:off x="2771775" y="1628775"/>
            <a:ext cx="1638300" cy="4873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1.</a:t>
            </a:r>
            <a:r>
              <a:rPr lang="en-US" altLang="zh-CN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引例 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388" name="矩形 5123"/>
          <p:cNvSpPr/>
          <p:nvPr/>
        </p:nvSpPr>
        <p:spPr>
          <a:xfrm>
            <a:off x="2776538" y="2365375"/>
            <a:ext cx="2727325" cy="4873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2.</a:t>
            </a:r>
            <a:r>
              <a:rPr lang="en-US" altLang="zh-CN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向量的概念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389" name="矩形 5124"/>
          <p:cNvSpPr/>
          <p:nvPr/>
        </p:nvSpPr>
        <p:spPr>
          <a:xfrm>
            <a:off x="2771775" y="3086100"/>
            <a:ext cx="2727325" cy="4873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3.</a:t>
            </a:r>
            <a:r>
              <a:rPr lang="en-US" altLang="zh-CN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向量的表示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390" name="矩形 5125"/>
          <p:cNvSpPr/>
          <p:nvPr/>
        </p:nvSpPr>
        <p:spPr>
          <a:xfrm>
            <a:off x="2781300" y="3805238"/>
            <a:ext cx="3540125" cy="4873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4.</a:t>
            </a:r>
            <a:r>
              <a:rPr lang="en-US" altLang="zh-CN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向量的线性运算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391" name="矩形 5126"/>
          <p:cNvSpPr/>
          <p:nvPr/>
        </p:nvSpPr>
        <p:spPr>
          <a:xfrm>
            <a:off x="2771775" y="4597400"/>
            <a:ext cx="2320925" cy="4873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5.</a:t>
            </a:r>
            <a:r>
              <a:rPr lang="en-US" altLang="zh-CN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运算规律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6145"/>
          <p:cNvSpPr/>
          <p:nvPr/>
        </p:nvSpPr>
        <p:spPr>
          <a:xfrm>
            <a:off x="1187450" y="547688"/>
            <a:ext cx="1638300" cy="4873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1.</a:t>
            </a:r>
            <a:r>
              <a:rPr lang="en-US" altLang="zh-CN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引例 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411" name="矩形 6146"/>
          <p:cNvSpPr/>
          <p:nvPr/>
        </p:nvSpPr>
        <p:spPr>
          <a:xfrm>
            <a:off x="1331913" y="1268413"/>
            <a:ext cx="73279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在解析几何中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引进直角坐标系后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平面上的每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412" name="矩形 6147"/>
          <p:cNvSpPr/>
          <p:nvPr/>
        </p:nvSpPr>
        <p:spPr>
          <a:xfrm>
            <a:off x="611188" y="1993900"/>
            <a:ext cx="5138737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个点可以用有序数组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x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y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表示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;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413" name="矩形 6148"/>
          <p:cNvSpPr/>
          <p:nvPr/>
        </p:nvSpPr>
        <p:spPr>
          <a:xfrm>
            <a:off x="611188" y="2714625"/>
            <a:ext cx="586105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空间的点可用有序数组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x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y</a:t>
            </a:r>
            <a:r>
              <a:rPr lang="en-US" altLang="zh-CN" sz="1400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z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表示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pSp>
        <p:nvGrpSpPr>
          <p:cNvPr id="17414" name="组合 6149"/>
          <p:cNvGrpSpPr/>
          <p:nvPr/>
        </p:nvGrpSpPr>
        <p:grpSpPr>
          <a:xfrm>
            <a:off x="900113" y="3716338"/>
            <a:ext cx="2954337" cy="2520950"/>
            <a:chOff x="0" y="0"/>
            <a:chExt cx="1861" cy="1588"/>
          </a:xfrm>
        </p:grpSpPr>
        <p:sp>
          <p:nvSpPr>
            <p:cNvPr id="17425" name="直接连接符 6150"/>
            <p:cNvSpPr/>
            <p:nvPr/>
          </p:nvSpPr>
          <p:spPr>
            <a:xfrm>
              <a:off x="0" y="771"/>
              <a:ext cx="1769" cy="0"/>
            </a:xfrm>
            <a:prstGeom prst="line">
              <a:avLst/>
            </a:prstGeom>
            <a:ln w="22225" cap="flat" cmpd="sng">
              <a:solidFill>
                <a:srgbClr val="FF0000"/>
              </a:solidFill>
              <a:prstDash val="solid"/>
              <a:headEnd type="none" w="med" len="med"/>
              <a:tailEnd type="stealth" w="lg" len="sm"/>
            </a:ln>
          </p:spPr>
        </p:sp>
        <p:sp>
          <p:nvSpPr>
            <p:cNvPr id="17426" name="直接连接符 6151"/>
            <p:cNvSpPr/>
            <p:nvPr/>
          </p:nvSpPr>
          <p:spPr>
            <a:xfrm flipV="1">
              <a:off x="816" y="91"/>
              <a:ext cx="0" cy="1497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stealth" w="lg" len="sm"/>
            </a:ln>
          </p:spPr>
        </p:sp>
        <p:sp>
          <p:nvSpPr>
            <p:cNvPr id="17427" name="矩形 6152"/>
            <p:cNvSpPr/>
            <p:nvPr/>
          </p:nvSpPr>
          <p:spPr>
            <a:xfrm>
              <a:off x="680" y="772"/>
              <a:ext cx="112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en-US" altLang="zh-CN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o</a:t>
              </a:r>
              <a:endParaRPr lang="zh-CN" altLang="en-US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endParaRPr>
            </a:p>
          </p:txBody>
        </p:sp>
        <p:sp>
          <p:nvSpPr>
            <p:cNvPr id="17428" name="矩形 6153"/>
            <p:cNvSpPr/>
            <p:nvPr/>
          </p:nvSpPr>
          <p:spPr>
            <a:xfrm>
              <a:off x="680" y="0"/>
              <a:ext cx="99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en-US" altLang="zh-CN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y</a:t>
              </a:r>
              <a:endParaRPr lang="zh-CN" altLang="en-US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endParaRPr>
            </a:p>
          </p:txBody>
        </p:sp>
        <p:sp>
          <p:nvSpPr>
            <p:cNvPr id="17429" name="矩形 6154"/>
            <p:cNvSpPr/>
            <p:nvPr/>
          </p:nvSpPr>
          <p:spPr>
            <a:xfrm>
              <a:off x="1677" y="726"/>
              <a:ext cx="184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en-US" altLang="zh-CN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x</a:t>
              </a:r>
              <a:r>
                <a:rPr lang="en-US" altLang="zh-CN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 </a:t>
              </a:r>
              <a:endPara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17415" name="矩形 6155"/>
          <p:cNvSpPr/>
          <p:nvPr/>
        </p:nvSpPr>
        <p:spPr>
          <a:xfrm>
            <a:off x="2484438" y="4005263"/>
            <a:ext cx="1176337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x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y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pSp>
        <p:nvGrpSpPr>
          <p:cNvPr id="17416" name="组合 6156"/>
          <p:cNvGrpSpPr/>
          <p:nvPr/>
        </p:nvGrpSpPr>
        <p:grpSpPr>
          <a:xfrm>
            <a:off x="5292725" y="3500438"/>
            <a:ext cx="3171825" cy="2665412"/>
            <a:chOff x="0" y="0"/>
            <a:chExt cx="1998" cy="1679"/>
          </a:xfrm>
        </p:grpSpPr>
        <p:sp>
          <p:nvSpPr>
            <p:cNvPr id="17418" name="直接连接符 6157"/>
            <p:cNvSpPr/>
            <p:nvPr/>
          </p:nvSpPr>
          <p:spPr>
            <a:xfrm>
              <a:off x="0" y="1089"/>
              <a:ext cx="1769" cy="0"/>
            </a:xfrm>
            <a:prstGeom prst="line">
              <a:avLst/>
            </a:prstGeom>
            <a:ln w="22225" cap="flat" cmpd="sng">
              <a:solidFill>
                <a:srgbClr val="FF0000"/>
              </a:solidFill>
              <a:prstDash val="solid"/>
              <a:headEnd type="none" w="med" len="med"/>
              <a:tailEnd type="stealth" w="lg" len="sm"/>
            </a:ln>
          </p:spPr>
        </p:sp>
        <p:sp>
          <p:nvSpPr>
            <p:cNvPr id="17419" name="直接连接符 6158"/>
            <p:cNvSpPr/>
            <p:nvPr/>
          </p:nvSpPr>
          <p:spPr>
            <a:xfrm flipV="1">
              <a:off x="816" y="91"/>
              <a:ext cx="0" cy="998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stealth" w="lg" len="sm"/>
            </a:ln>
          </p:spPr>
        </p:sp>
        <p:sp>
          <p:nvSpPr>
            <p:cNvPr id="17420" name="矩形 6159"/>
            <p:cNvSpPr/>
            <p:nvPr/>
          </p:nvSpPr>
          <p:spPr>
            <a:xfrm>
              <a:off x="680" y="772"/>
              <a:ext cx="112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en-US" altLang="zh-CN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o</a:t>
              </a:r>
              <a:endParaRPr lang="zh-CN" altLang="en-US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endParaRPr>
            </a:p>
          </p:txBody>
        </p:sp>
        <p:sp>
          <p:nvSpPr>
            <p:cNvPr id="17421" name="矩形 6160"/>
            <p:cNvSpPr/>
            <p:nvPr/>
          </p:nvSpPr>
          <p:spPr>
            <a:xfrm>
              <a:off x="680" y="0"/>
              <a:ext cx="143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en-US" altLang="zh-CN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z </a:t>
              </a:r>
              <a:endParaRPr lang="zh-CN" altLang="en-US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endParaRPr>
            </a:p>
          </p:txBody>
        </p:sp>
        <p:sp>
          <p:nvSpPr>
            <p:cNvPr id="17422" name="矩形 6161"/>
            <p:cNvSpPr/>
            <p:nvPr/>
          </p:nvSpPr>
          <p:spPr>
            <a:xfrm>
              <a:off x="1814" y="953"/>
              <a:ext cx="184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en-US" altLang="zh-CN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x</a:t>
              </a:r>
              <a:r>
                <a:rPr lang="en-US" altLang="zh-CN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 </a:t>
              </a:r>
              <a:endPara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7423" name="直接连接符 6162"/>
            <p:cNvSpPr/>
            <p:nvPr/>
          </p:nvSpPr>
          <p:spPr>
            <a:xfrm flipV="1">
              <a:off x="226" y="454"/>
              <a:ext cx="1180" cy="1225"/>
            </a:xfrm>
            <a:prstGeom prst="line">
              <a:avLst/>
            </a:prstGeom>
            <a:ln w="22225" cap="flat" cmpd="sng">
              <a:solidFill>
                <a:srgbClr val="FF0000"/>
              </a:solidFill>
              <a:prstDash val="solid"/>
              <a:headEnd type="none" w="med" len="med"/>
              <a:tailEnd type="stealth" w="lg" len="sm"/>
            </a:ln>
          </p:spPr>
        </p:sp>
        <p:sp>
          <p:nvSpPr>
            <p:cNvPr id="17424" name="矩形 6163"/>
            <p:cNvSpPr/>
            <p:nvPr/>
          </p:nvSpPr>
          <p:spPr>
            <a:xfrm>
              <a:off x="1360" y="409"/>
              <a:ext cx="227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en-US" altLang="zh-CN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y </a:t>
              </a:r>
              <a:r>
                <a:rPr lang="en-US" altLang="zh-CN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 </a:t>
              </a:r>
              <a:endPara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17417" name="矩形 6164"/>
          <p:cNvSpPr/>
          <p:nvPr/>
        </p:nvSpPr>
        <p:spPr>
          <a:xfrm>
            <a:off x="6877050" y="3500438"/>
            <a:ext cx="155575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x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y , z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矩形 7169"/>
          <p:cNvSpPr/>
          <p:nvPr/>
        </p:nvSpPr>
        <p:spPr>
          <a:xfrm>
            <a:off x="827088" y="765175"/>
            <a:ext cx="7696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实际问题中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我们经常会碰到超过三个数的数组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435" name="矩形 7170"/>
          <p:cNvSpPr/>
          <p:nvPr/>
        </p:nvSpPr>
        <p:spPr>
          <a:xfrm>
            <a:off x="827088" y="1412875"/>
            <a:ext cx="75057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例如描述飞机在空中的状态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需要知道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6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个量：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436" name="矩形 7171"/>
          <p:cNvSpPr/>
          <p:nvPr/>
        </p:nvSpPr>
        <p:spPr>
          <a:xfrm>
            <a:off x="898525" y="2060575"/>
            <a:ext cx="5033963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飞机重心在空中的位置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: 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x, y, z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437" name="矩形 7172"/>
          <p:cNvSpPr/>
          <p:nvPr/>
        </p:nvSpPr>
        <p:spPr>
          <a:xfrm>
            <a:off x="898525" y="2781300"/>
            <a:ext cx="2235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机翼的转角 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8438" name="矩形 7173"/>
          <p:cNvSpPr/>
          <p:nvPr/>
        </p:nvSpPr>
        <p:spPr>
          <a:xfrm>
            <a:off x="898525" y="3429000"/>
            <a:ext cx="17780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机身的仰角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8439" name="矩形 7174"/>
          <p:cNvSpPr/>
          <p:nvPr/>
        </p:nvSpPr>
        <p:spPr>
          <a:xfrm>
            <a:off x="898525" y="4005263"/>
            <a:ext cx="28321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机身的水平转角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8440" name="矩形 7175"/>
          <p:cNvSpPr/>
          <p:nvPr/>
        </p:nvSpPr>
        <p:spPr>
          <a:xfrm>
            <a:off x="898525" y="4579938"/>
            <a:ext cx="7967663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所以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确定飞机的状态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需用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6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个元素的有序数组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: 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8441" name="图片 7176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2138" y="2708275"/>
            <a:ext cx="2093912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2" name="图片 7177" descr="图片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138" y="3355975"/>
            <a:ext cx="2692400" cy="442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3" name="图片 7178" descr="图片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400" y="4005263"/>
            <a:ext cx="192405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4" name="图片 7179" descr="图片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475" y="5156200"/>
            <a:ext cx="2798763" cy="4429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8" name="矩形 8193"/>
          <p:cNvSpPr/>
          <p:nvPr/>
        </p:nvSpPr>
        <p:spPr>
          <a:xfrm>
            <a:off x="1187450" y="692150"/>
            <a:ext cx="327183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对于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元线性方程组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29" name="矩形 8194"/>
          <p:cNvSpPr/>
          <p:nvPr/>
        </p:nvSpPr>
        <p:spPr>
          <a:xfrm>
            <a:off x="0" y="295751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8196" name="内容占位符 8195"/>
          <p:cNvGraphicFramePr>
            <a:graphicFrameLocks noGrp="1" noChangeAspect="1"/>
          </p:cNvGraphicFramePr>
          <p:nvPr>
            <p:ph/>
          </p:nvPr>
        </p:nvGraphicFramePr>
        <p:xfrm>
          <a:off x="2268538" y="1268413"/>
          <a:ext cx="4865687" cy="233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955800" imgH="939800" progId="Equation.DSMT4">
                  <p:embed/>
                </p:oleObj>
              </mc:Choice>
              <mc:Fallback>
                <p:oleObj name="" r:id="rId1" imgW="1955800" imgH="9398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68538" y="1268413"/>
                        <a:ext cx="4865687" cy="23383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矩形 8196"/>
          <p:cNvSpPr/>
          <p:nvPr/>
        </p:nvSpPr>
        <p:spPr>
          <a:xfrm>
            <a:off x="539750" y="3716338"/>
            <a:ext cx="5786438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每一个方程可用一个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+1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元有序数组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31" name="矩形 8197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7174" name="对象 8198"/>
          <p:cNvGraphicFramePr>
            <a:graphicFrameLocks noChangeAspect="1"/>
          </p:cNvGraphicFramePr>
          <p:nvPr/>
        </p:nvGraphicFramePr>
        <p:xfrm>
          <a:off x="2411413" y="4364038"/>
          <a:ext cx="32099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1233805" imgH="229235" progId="Equation.DSMT4">
                  <p:embed/>
                </p:oleObj>
              </mc:Choice>
              <mc:Fallback>
                <p:oleObj name="" r:id="rId3" imgW="1233805" imgH="229235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11413" y="4364038"/>
                        <a:ext cx="3209925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矩形 8199"/>
          <p:cNvSpPr/>
          <p:nvPr/>
        </p:nvSpPr>
        <p:spPr>
          <a:xfrm>
            <a:off x="755650" y="5156200"/>
            <a:ext cx="14224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来表示．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7176" name="矩形 8200"/>
          <p:cNvSpPr/>
          <p:nvPr/>
        </p:nvSpPr>
        <p:spPr>
          <a:xfrm>
            <a:off x="6083300" y="4437063"/>
            <a:ext cx="2100263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i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 1, 2,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…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5" grpId="0"/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12289"/>
          <p:cNvSpPr/>
          <p:nvPr/>
        </p:nvSpPr>
        <p:spPr>
          <a:xfrm>
            <a:off x="1042988" y="979488"/>
            <a:ext cx="2727325" cy="4873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2.</a:t>
            </a:r>
            <a:r>
              <a:rPr lang="en-US" altLang="zh-CN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向量的概念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267" name="矩形 12291"/>
          <p:cNvSpPr/>
          <p:nvPr/>
        </p:nvSpPr>
        <p:spPr>
          <a:xfrm>
            <a:off x="2482850" y="1628775"/>
            <a:ext cx="6430963" cy="5111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个数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  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组成有序数组称为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1268" name="矩形 12292"/>
          <p:cNvSpPr/>
          <p:nvPr/>
        </p:nvSpPr>
        <p:spPr>
          <a:xfrm>
            <a:off x="898525" y="2205038"/>
            <a:ext cx="7310438" cy="5111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  </a:t>
            </a:r>
            <a:r>
              <a:rPr lang="en-US" altLang="zh-CN" i="1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n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维向量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 这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个数称为该向量的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个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分量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第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i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宋体" panose="02010600030101010101" pitchFamily="2" charset="-122"/>
              </a:rPr>
              <a:t>个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2294" name="文本框 12293"/>
          <p:cNvSpPr txBox="1"/>
          <p:nvPr/>
        </p:nvSpPr>
        <p:spPr>
          <a:xfrm>
            <a:off x="898525" y="3932238"/>
            <a:ext cx="5988050" cy="519112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分量全为复数的向量称为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复向量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295" name="文本框 12294"/>
          <p:cNvSpPr txBox="1"/>
          <p:nvPr/>
        </p:nvSpPr>
        <p:spPr>
          <a:xfrm>
            <a:off x="898525" y="3355975"/>
            <a:ext cx="6132513" cy="51911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分量全为实数的向量称为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实向量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;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296" name="文本框 12295"/>
          <p:cNvSpPr txBox="1"/>
          <p:nvPr/>
        </p:nvSpPr>
        <p:spPr>
          <a:xfrm>
            <a:off x="898525" y="4581525"/>
            <a:ext cx="6696075" cy="51911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分量全为零的向量称为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零向量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记作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0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" name="矩形 12289"/>
          <p:cNvSpPr/>
          <p:nvPr/>
        </p:nvSpPr>
        <p:spPr>
          <a:xfrm>
            <a:off x="1403350" y="1700213"/>
            <a:ext cx="1195388" cy="4873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定义</a:t>
            </a:r>
            <a:r>
              <a:rPr lang="en-US" altLang="zh-CN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1550" y="2781300"/>
            <a:ext cx="3165475" cy="530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数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i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称为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第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i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个分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量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2294" grpId="0"/>
      <p:bldP spid="12295" grpId="0"/>
      <p:bldP spid="12296" grpId="0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2" name="矩形 16385"/>
          <p:cNvSpPr/>
          <p:nvPr/>
        </p:nvSpPr>
        <p:spPr>
          <a:xfrm>
            <a:off x="1116013" y="620713"/>
            <a:ext cx="2727325" cy="4873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3.</a:t>
            </a:r>
            <a:r>
              <a:rPr lang="en-US" altLang="zh-CN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2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向量的表示  </a:t>
            </a:r>
            <a:endParaRPr lang="zh-CN" altLang="en-US" sz="32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362" name="矩形 16386"/>
          <p:cNvSpPr/>
          <p:nvPr/>
        </p:nvSpPr>
        <p:spPr>
          <a:xfrm>
            <a:off x="971550" y="1123950"/>
            <a:ext cx="7629525" cy="5127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由有序数组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  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所组成的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维向量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常记为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15363" name="文本框 16387"/>
          <p:cNvSpPr txBox="1"/>
          <p:nvPr/>
        </p:nvSpPr>
        <p:spPr>
          <a:xfrm>
            <a:off x="2195513" y="2420938"/>
            <a:ext cx="2287587" cy="5127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en-US" altLang="zh-CN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sz="1400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</a:t>
            </a:r>
            <a:r>
              <a:rPr lang="en-US" altLang="zh-CN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n</a:t>
            </a:r>
            <a:r>
              <a:rPr lang="en-US" altLang="zh-CN" sz="1400" baseline="-30000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9900CC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   </a:t>
            </a:r>
            <a:endParaRPr lang="en-US" altLang="zh-CN" dirty="0">
              <a:solidFill>
                <a:srgbClr val="9900CC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64" name="矩形 16388"/>
          <p:cNvSpPr/>
          <p:nvPr/>
        </p:nvSpPr>
        <p:spPr>
          <a:xfrm>
            <a:off x="4498975" y="2565400"/>
            <a:ext cx="6223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或</a:t>
            </a:r>
            <a:endParaRPr lang="zh-CN" altLang="en-US" dirty="0">
              <a:solidFill>
                <a:srgbClr val="CC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65" name="矩形 16389"/>
          <p:cNvSpPr/>
          <p:nvPr/>
        </p:nvSpPr>
        <p:spPr>
          <a:xfrm>
            <a:off x="2124075" y="3355975"/>
            <a:ext cx="11811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99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行向量 </a:t>
            </a:r>
            <a:endParaRPr lang="zh-CN" altLang="en-US" dirty="0">
              <a:solidFill>
                <a:srgbClr val="99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366" name="矩形 16390"/>
          <p:cNvSpPr/>
          <p:nvPr/>
        </p:nvSpPr>
        <p:spPr>
          <a:xfrm>
            <a:off x="5435600" y="3860800"/>
            <a:ext cx="11557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66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列向量 </a:t>
            </a:r>
            <a:endParaRPr lang="zh-CN" altLang="en-US" dirty="0">
              <a:solidFill>
                <a:srgbClr val="66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5367" name="内容占位符 16391"/>
          <p:cNvGraphicFramePr>
            <a:graphicFrameLocks noGrp="1" noChangeAspect="1"/>
          </p:cNvGraphicFramePr>
          <p:nvPr>
            <p:ph sz="half"/>
          </p:nvPr>
        </p:nvGraphicFramePr>
        <p:xfrm>
          <a:off x="5148263" y="2636838"/>
          <a:ext cx="6477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281305" imgH="140335" progId="Equation.DSMT4">
                  <p:embed/>
                </p:oleObj>
              </mc:Choice>
              <mc:Fallback>
                <p:oleObj name="" r:id="rId1" imgW="281305" imgH="14033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48263" y="2636838"/>
                        <a:ext cx="647700" cy="323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8" name="图片 16392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375" y="2636838"/>
            <a:ext cx="649288" cy="325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0" name="矩形 16394"/>
          <p:cNvSpPr/>
          <p:nvPr/>
        </p:nvSpPr>
        <p:spPr>
          <a:xfrm>
            <a:off x="755650" y="5156200"/>
            <a:ext cx="7802563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r>
              <a:rPr lang="en-US" altLang="zh-CN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2.</a:t>
            </a:r>
            <a:r>
              <a:rPr lang="zh-CN" altLang="en-US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若无特别说明</a:t>
            </a:r>
            <a:r>
              <a:rPr lang="en-US" altLang="zh-CN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, </a:t>
            </a:r>
            <a:r>
              <a:rPr lang="zh-CN" altLang="en-US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本书所讨论的向量都指列向量．</a:t>
            </a:r>
            <a:endParaRPr lang="zh-CN" altLang="en-US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graphicFrame>
        <p:nvGraphicFramePr>
          <p:cNvPr id="15371" name="内容占位符 16395"/>
          <p:cNvGraphicFramePr>
            <a:graphicFrameLocks noGrp="1" noChangeAspect="1"/>
          </p:cNvGraphicFramePr>
          <p:nvPr>
            <p:ph sz="half"/>
          </p:nvPr>
        </p:nvGraphicFramePr>
        <p:xfrm>
          <a:off x="5867400" y="1628775"/>
          <a:ext cx="844550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4" imgW="356235" imgH="941070" progId="Equation.DSMT4">
                  <p:embed/>
                </p:oleObj>
              </mc:Choice>
              <mc:Fallback>
                <p:oleObj name="" r:id="rId4" imgW="356235" imgH="94107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67400" y="1628775"/>
                        <a:ext cx="844550" cy="2232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矩形 15369"/>
          <p:cNvSpPr/>
          <p:nvPr/>
        </p:nvSpPr>
        <p:spPr>
          <a:xfrm>
            <a:off x="611188" y="4652963"/>
            <a:ext cx="6777037" cy="427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  </a:t>
            </a:r>
            <a:r>
              <a:rPr lang="zh-CN" altLang="en-US" i="1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注</a:t>
            </a:r>
            <a:r>
              <a:rPr lang="en-US" altLang="zh-CN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  </a:t>
            </a:r>
            <a:r>
              <a:rPr lang="en-US" altLang="zh-CN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1. </a:t>
            </a:r>
            <a:r>
              <a:rPr lang="zh-CN" altLang="en-US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行</a:t>
            </a:r>
            <a:r>
              <a:rPr lang="zh-CN" altLang="en-US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向量常用</a:t>
            </a:r>
            <a:r>
              <a:rPr lang="zh-CN" altLang="en-US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列</a:t>
            </a:r>
            <a:r>
              <a:rPr lang="zh-CN" altLang="en-US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向量的转置来表示</a:t>
            </a:r>
            <a:r>
              <a:rPr lang="en-US" altLang="zh-CN" dirty="0">
                <a:solidFill>
                  <a:srgbClr val="0000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99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  <p:bldP spid="15364" grpId="0"/>
      <p:bldP spid="15365" grpId="0"/>
      <p:bldP spid="15366" grpId="0"/>
      <p:bldP spid="15370" grpId="0"/>
      <p:bldP spid="143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83" name="矩形 22529"/>
          <p:cNvSpPr/>
          <p:nvPr/>
        </p:nvSpPr>
        <p:spPr>
          <a:xfrm>
            <a:off x="1116013" y="547688"/>
            <a:ext cx="530542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矩阵与其列</a:t>
            </a:r>
            <a:r>
              <a:rPr lang="en-US" altLang="zh-CN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(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行</a:t>
            </a:r>
            <a:r>
              <a:rPr lang="en-US" altLang="zh-CN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)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向量组的一一对应 </a:t>
            </a:r>
            <a:endParaRPr lang="zh-CN" altLang="en-US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22531" name="内容占位符 22530"/>
          <p:cNvGraphicFramePr>
            <a:graphicFrameLocks noGrp="1" noChangeAspect="1"/>
          </p:cNvGraphicFramePr>
          <p:nvPr>
            <p:ph sz="quarter"/>
          </p:nvPr>
        </p:nvGraphicFramePr>
        <p:xfrm>
          <a:off x="323850" y="1123950"/>
          <a:ext cx="4248150" cy="239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1663700" imgH="939800" progId="Equation.DSMT4">
                  <p:embed/>
                </p:oleObj>
              </mc:Choice>
              <mc:Fallback>
                <p:oleObj name="" r:id="rId1" imgW="1663700" imgH="9398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23850" y="1123950"/>
                        <a:ext cx="4248150" cy="23987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内容占位符 22531"/>
          <p:cNvGraphicFramePr>
            <a:graphicFrameLocks noGrp="1" noChangeAspect="1"/>
          </p:cNvGraphicFramePr>
          <p:nvPr>
            <p:ph sz="quarter"/>
          </p:nvPr>
        </p:nvGraphicFramePr>
        <p:xfrm>
          <a:off x="5003800" y="1196975"/>
          <a:ext cx="24574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3" imgW="1043305" imgH="229235" progId="Equation.DSMT4">
                  <p:embed/>
                </p:oleObj>
              </mc:Choice>
              <mc:Fallback>
                <p:oleObj name="" r:id="rId3" imgW="1043305" imgH="229235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03800" y="1196975"/>
                        <a:ext cx="2457450" cy="539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内容占位符 22532"/>
          <p:cNvGraphicFramePr>
            <a:graphicFrameLocks noGrp="1" noChangeAspect="1"/>
          </p:cNvGraphicFramePr>
          <p:nvPr>
            <p:ph sz="quarter"/>
          </p:nvPr>
        </p:nvGraphicFramePr>
        <p:xfrm>
          <a:off x="4932363" y="2924175"/>
          <a:ext cx="26654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5" imgW="1145540" imgH="229235" progId="Equation.DSMT4">
                  <p:embed/>
                </p:oleObj>
              </mc:Choice>
              <mc:Fallback>
                <p:oleObj name="" r:id="rId5" imgW="1145540" imgH="229235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32363" y="2924175"/>
                        <a:ext cx="2665412" cy="533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4" name="文本框 22533"/>
          <p:cNvSpPr txBox="1"/>
          <p:nvPr/>
        </p:nvSpPr>
        <p:spPr>
          <a:xfrm>
            <a:off x="4572000" y="1195388"/>
            <a:ext cx="427038" cy="4762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</a:t>
            </a: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sz="2600" b="0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2535" name="文本框 22534"/>
          <p:cNvSpPr txBox="1"/>
          <p:nvPr/>
        </p:nvSpPr>
        <p:spPr>
          <a:xfrm>
            <a:off x="4572000" y="1773238"/>
            <a:ext cx="427038" cy="4762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</a:t>
            </a: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sz="2600" b="0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2536" name="文本框 22535"/>
          <p:cNvSpPr txBox="1"/>
          <p:nvPr/>
        </p:nvSpPr>
        <p:spPr>
          <a:xfrm>
            <a:off x="4572000" y="2924175"/>
            <a:ext cx="427038" cy="4762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</a:t>
            </a: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sz="2600" b="0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1512" name="矩形 22536"/>
          <p:cNvSpPr/>
          <p:nvPr/>
        </p:nvSpPr>
        <p:spPr>
          <a:xfrm>
            <a:off x="5075238" y="2420938"/>
            <a:ext cx="3556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8" name="文本框 22537"/>
          <p:cNvSpPr txBox="1"/>
          <p:nvPr/>
        </p:nvSpPr>
        <p:spPr>
          <a:xfrm rot="5400000">
            <a:off x="1355725" y="3476625"/>
            <a:ext cx="428625" cy="4762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</a:t>
            </a: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sz="2600" b="0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2539" name="文本框 22538"/>
          <p:cNvSpPr txBox="1"/>
          <p:nvPr/>
        </p:nvSpPr>
        <p:spPr>
          <a:xfrm rot="5400000">
            <a:off x="2290763" y="3476625"/>
            <a:ext cx="428625" cy="4762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</a:t>
            </a: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sz="2600" b="0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2540" name="文本框 22539"/>
          <p:cNvSpPr txBox="1"/>
          <p:nvPr/>
        </p:nvSpPr>
        <p:spPr>
          <a:xfrm rot="5400000">
            <a:off x="3871913" y="3479800"/>
            <a:ext cx="434975" cy="4762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</a:t>
            </a:r>
            <a:r>
              <a:rPr lang="zh-CN" altLang="en-US" sz="2600" b="0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sz="2600" b="0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1516" name="矩形 22540"/>
          <p:cNvSpPr/>
          <p:nvPr/>
        </p:nvSpPr>
        <p:spPr>
          <a:xfrm>
            <a:off x="3059113" y="3429000"/>
            <a:ext cx="3556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1517" name="内容占位符 22541"/>
          <p:cNvGraphicFramePr>
            <a:graphicFrameLocks noGrp="1" noChangeAspect="1"/>
          </p:cNvGraphicFramePr>
          <p:nvPr>
            <p:ph sz="quarter"/>
          </p:nvPr>
        </p:nvGraphicFramePr>
        <p:xfrm>
          <a:off x="5003800" y="1773238"/>
          <a:ext cx="25209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7" imgW="1056640" imgH="229235" progId="Equation.DSMT4">
                  <p:embed/>
                </p:oleObj>
              </mc:Choice>
              <mc:Fallback>
                <p:oleObj name="" r:id="rId7" imgW="1056640" imgH="229235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03800" y="1773238"/>
                        <a:ext cx="2520950" cy="546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8" name="对象 22542"/>
          <p:cNvGraphicFramePr>
            <a:graphicFrameLocks noChangeAspect="1"/>
          </p:cNvGraphicFramePr>
          <p:nvPr/>
        </p:nvGraphicFramePr>
        <p:xfrm>
          <a:off x="900113" y="4076700"/>
          <a:ext cx="1030287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9" imgW="419735" imgH="941705" progId="Equation.DSMT4">
                  <p:embed/>
                </p:oleObj>
              </mc:Choice>
              <mc:Fallback>
                <p:oleObj name="" r:id="rId9" imgW="419735" imgH="941705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00113" y="4076700"/>
                        <a:ext cx="1030287" cy="2305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9" name="对象 22543"/>
          <p:cNvGraphicFramePr>
            <a:graphicFrameLocks noChangeAspect="1"/>
          </p:cNvGraphicFramePr>
          <p:nvPr/>
        </p:nvGraphicFramePr>
        <p:xfrm>
          <a:off x="1908175" y="4005263"/>
          <a:ext cx="1092200" cy="237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11" imgW="432435" imgH="941705" progId="Equation.DSMT4">
                  <p:embed/>
                </p:oleObj>
              </mc:Choice>
              <mc:Fallback>
                <p:oleObj name="" r:id="rId11" imgW="432435" imgH="941705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908175" y="4005263"/>
                        <a:ext cx="1092200" cy="23764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0" name="对象 22544"/>
          <p:cNvGraphicFramePr>
            <a:graphicFrameLocks noChangeAspect="1"/>
          </p:cNvGraphicFramePr>
          <p:nvPr/>
        </p:nvGraphicFramePr>
        <p:xfrm>
          <a:off x="3492500" y="4076700"/>
          <a:ext cx="1028700" cy="230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13" imgW="419735" imgH="941705" progId="Equation.DSMT4">
                  <p:embed/>
                </p:oleObj>
              </mc:Choice>
              <mc:Fallback>
                <p:oleObj name="" r:id="rId13" imgW="419735" imgH="941705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492500" y="4076700"/>
                        <a:ext cx="1028700" cy="23034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1" name="矩形 22545"/>
          <p:cNvSpPr/>
          <p:nvPr/>
        </p:nvSpPr>
        <p:spPr>
          <a:xfrm>
            <a:off x="6448425" y="2425700"/>
            <a:ext cx="3556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22" name="矩形 22546"/>
          <p:cNvSpPr/>
          <p:nvPr/>
        </p:nvSpPr>
        <p:spPr>
          <a:xfrm>
            <a:off x="3060700" y="5013325"/>
            <a:ext cx="355600" cy="427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组合 22547"/>
          <p:cNvGrpSpPr/>
          <p:nvPr/>
        </p:nvGrpSpPr>
        <p:grpSpPr>
          <a:xfrm>
            <a:off x="1355725" y="3787775"/>
            <a:ext cx="503238" cy="469900"/>
            <a:chOff x="0" y="0"/>
            <a:chExt cx="317" cy="296"/>
          </a:xfrm>
        </p:grpSpPr>
        <p:pic>
          <p:nvPicPr>
            <p:cNvPr id="3107" name="图片 22548" descr="图片1"/>
            <p:cNvPicPr>
              <a:picLocks noChangeAspect="1"/>
            </p:cNvPicPr>
            <p:nvPr/>
          </p:nvPicPr>
          <p:blipFill>
            <a:blip r:embed="rId15"/>
            <a:srcRect r="44499" b="11220"/>
            <a:stretch>
              <a:fillRect/>
            </a:stretch>
          </p:blipFill>
          <p:spPr>
            <a:xfrm>
              <a:off x="0" y="0"/>
              <a:ext cx="227" cy="1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08" name="矩形 22549"/>
            <p:cNvSpPr/>
            <p:nvPr/>
          </p:nvSpPr>
          <p:spPr>
            <a:xfrm>
              <a:off x="121" y="46"/>
              <a:ext cx="196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2000" dirty="0">
                  <a:solidFill>
                    <a:srgbClr val="66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1</a:t>
              </a:r>
              <a:endParaRPr lang="zh-CN" altLang="en-US" sz="2000" dirty="0">
                <a:solidFill>
                  <a:srgbClr val="6600FF"/>
                </a:solidFill>
                <a:latin typeface="Times New Roman" panose="02020603050405020304" pitchFamily="18" charset="0"/>
                <a:ea typeface="华文中宋" panose="02010600040101010101" pitchFamily="2" charset="-122"/>
              </a:endParaRPr>
            </a:p>
          </p:txBody>
        </p:sp>
      </p:grpSp>
      <p:grpSp>
        <p:nvGrpSpPr>
          <p:cNvPr id="4" name="组合 22550"/>
          <p:cNvGrpSpPr/>
          <p:nvPr/>
        </p:nvGrpSpPr>
        <p:grpSpPr>
          <a:xfrm>
            <a:off x="2219325" y="3787775"/>
            <a:ext cx="503238" cy="469900"/>
            <a:chOff x="0" y="0"/>
            <a:chExt cx="317" cy="296"/>
          </a:xfrm>
        </p:grpSpPr>
        <p:pic>
          <p:nvPicPr>
            <p:cNvPr id="3105" name="图片 22551" descr="图片1"/>
            <p:cNvPicPr>
              <a:picLocks noChangeAspect="1"/>
            </p:cNvPicPr>
            <p:nvPr/>
          </p:nvPicPr>
          <p:blipFill>
            <a:blip r:embed="rId15"/>
            <a:srcRect r="44499" b="11220"/>
            <a:stretch>
              <a:fillRect/>
            </a:stretch>
          </p:blipFill>
          <p:spPr>
            <a:xfrm>
              <a:off x="0" y="0"/>
              <a:ext cx="227" cy="1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06" name="矩形 22552"/>
            <p:cNvSpPr/>
            <p:nvPr/>
          </p:nvSpPr>
          <p:spPr>
            <a:xfrm>
              <a:off x="121" y="46"/>
              <a:ext cx="196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2000" dirty="0">
                  <a:solidFill>
                    <a:srgbClr val="66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2</a:t>
              </a:r>
              <a:endParaRPr lang="zh-CN" altLang="en-US" sz="2000" dirty="0">
                <a:solidFill>
                  <a:srgbClr val="6600FF"/>
                </a:solidFill>
                <a:latin typeface="Times New Roman" panose="02020603050405020304" pitchFamily="18" charset="0"/>
                <a:ea typeface="华文中宋" panose="02010600040101010101" pitchFamily="2" charset="-122"/>
              </a:endParaRPr>
            </a:p>
          </p:txBody>
        </p:sp>
      </p:grpSp>
      <p:grpSp>
        <p:nvGrpSpPr>
          <p:cNvPr id="5" name="组合 22553"/>
          <p:cNvGrpSpPr/>
          <p:nvPr/>
        </p:nvGrpSpPr>
        <p:grpSpPr>
          <a:xfrm>
            <a:off x="3803650" y="3787775"/>
            <a:ext cx="517525" cy="469900"/>
            <a:chOff x="0" y="0"/>
            <a:chExt cx="326" cy="296"/>
          </a:xfrm>
        </p:grpSpPr>
        <p:pic>
          <p:nvPicPr>
            <p:cNvPr id="3103" name="图片 22554" descr="图片1"/>
            <p:cNvPicPr>
              <a:picLocks noChangeAspect="1"/>
            </p:cNvPicPr>
            <p:nvPr/>
          </p:nvPicPr>
          <p:blipFill>
            <a:blip r:embed="rId15"/>
            <a:srcRect r="44499" b="11220"/>
            <a:stretch>
              <a:fillRect/>
            </a:stretch>
          </p:blipFill>
          <p:spPr>
            <a:xfrm>
              <a:off x="0" y="0"/>
              <a:ext cx="227" cy="1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04" name="矩形 22555"/>
            <p:cNvSpPr/>
            <p:nvPr/>
          </p:nvSpPr>
          <p:spPr>
            <a:xfrm>
              <a:off x="121" y="46"/>
              <a:ext cx="205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2000" i="1" dirty="0">
                  <a:solidFill>
                    <a:srgbClr val="66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n</a:t>
              </a:r>
              <a:endParaRPr lang="zh-CN" altLang="en-US" sz="2000" i="1" dirty="0">
                <a:solidFill>
                  <a:srgbClr val="6600FF"/>
                </a:solidFill>
                <a:latin typeface="Times New Roman" panose="02020603050405020304" pitchFamily="18" charset="0"/>
                <a:ea typeface="华文中宋" panose="02010600040101010101" pitchFamily="2" charset="-122"/>
              </a:endParaRPr>
            </a:p>
          </p:txBody>
        </p:sp>
      </p:grpSp>
      <p:sp>
        <p:nvSpPr>
          <p:cNvPr id="21532" name="矩形 22556"/>
          <p:cNvSpPr/>
          <p:nvPr/>
        </p:nvSpPr>
        <p:spPr>
          <a:xfrm>
            <a:off x="7380288" y="1196975"/>
            <a:ext cx="81597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solidFill>
                  <a:srgbClr val="FF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 </a:t>
            </a:r>
            <a:r>
              <a:rPr lang="el-GR" altLang="en-US" dirty="0">
                <a:solidFill>
                  <a:srgbClr val="FF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β</a:t>
            </a:r>
            <a:r>
              <a:rPr lang="en-US" altLang="zh-CN" baseline="-25000" dirty="0">
                <a:solidFill>
                  <a:srgbClr val="FF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endParaRPr lang="zh-CN" altLang="en-US" baseline="-25000" dirty="0">
              <a:solidFill>
                <a:srgbClr val="FF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1533" name="矩形 22557"/>
          <p:cNvSpPr/>
          <p:nvPr/>
        </p:nvSpPr>
        <p:spPr>
          <a:xfrm>
            <a:off x="7380288" y="1773238"/>
            <a:ext cx="81597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solidFill>
                  <a:srgbClr val="FF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 </a:t>
            </a:r>
            <a:r>
              <a:rPr lang="el-GR" altLang="en-US" dirty="0">
                <a:solidFill>
                  <a:srgbClr val="FF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β</a:t>
            </a:r>
            <a:r>
              <a:rPr lang="en-US" altLang="zh-CN" baseline="-25000" dirty="0">
                <a:solidFill>
                  <a:srgbClr val="FF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endParaRPr lang="zh-CN" altLang="en-US" baseline="-25000" dirty="0">
              <a:solidFill>
                <a:srgbClr val="FF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1534" name="矩形 22558"/>
          <p:cNvSpPr/>
          <p:nvPr/>
        </p:nvSpPr>
        <p:spPr>
          <a:xfrm>
            <a:off x="7451725" y="2997200"/>
            <a:ext cx="915988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dirty="0">
                <a:solidFill>
                  <a:srgbClr val="FF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= </a:t>
            </a:r>
            <a:r>
              <a:rPr lang="el-GR" altLang="en-US" dirty="0">
                <a:solidFill>
                  <a:srgbClr val="FF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β</a:t>
            </a:r>
            <a:r>
              <a:rPr lang="en-US" altLang="zh-CN" i="1" baseline="-25000" dirty="0">
                <a:solidFill>
                  <a:srgbClr val="FF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m</a:t>
            </a:r>
            <a:endParaRPr lang="zh-CN" altLang="en-US" i="1" baseline="-25000" dirty="0">
              <a:solidFill>
                <a:srgbClr val="FF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1535" name="矩形 22559"/>
          <p:cNvSpPr/>
          <p:nvPr/>
        </p:nvSpPr>
        <p:spPr>
          <a:xfrm>
            <a:off x="7451725" y="2420938"/>
            <a:ext cx="3556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zh-CN" altLang="en-US" dirty="0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36" name="矩形 22560"/>
          <p:cNvSpPr/>
          <p:nvPr/>
        </p:nvSpPr>
        <p:spPr>
          <a:xfrm>
            <a:off x="3060700" y="3789363"/>
            <a:ext cx="3556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99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zh-CN" altLang="en-US" dirty="0">
              <a:solidFill>
                <a:srgbClr val="99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37" name="矩形 22561"/>
          <p:cNvSpPr/>
          <p:nvPr/>
        </p:nvSpPr>
        <p:spPr>
          <a:xfrm>
            <a:off x="5867400" y="4292600"/>
            <a:ext cx="70643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i="1" dirty="0">
                <a:solidFill>
                  <a:srgbClr val="660066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FF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 </a:t>
            </a:r>
            <a:r>
              <a:rPr lang="en-US" altLang="zh-CN" dirty="0">
                <a:solidFill>
                  <a:srgbClr val="660066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 </a:t>
            </a:r>
            <a:endParaRPr lang="zh-CN" altLang="en-US" dirty="0">
              <a:solidFill>
                <a:srgbClr val="9900CC"/>
              </a:solidFill>
              <a:latin typeface="Times New Roman" panose="02020603050405020304" pitchFamily="18" charset="0"/>
              <a:ea typeface="华文中宋" panose="02010600040101010101" pitchFamily="2" charset="-122"/>
              <a:sym typeface="Symbol" panose="05050102010706020507" pitchFamily="18" charset="2"/>
            </a:endParaRPr>
          </a:p>
        </p:txBody>
      </p:sp>
      <p:graphicFrame>
        <p:nvGraphicFramePr>
          <p:cNvPr id="21538" name="对象 22562"/>
          <p:cNvGraphicFramePr>
            <a:graphicFrameLocks noChangeAspect="1"/>
          </p:cNvGraphicFramePr>
          <p:nvPr/>
        </p:nvGraphicFramePr>
        <p:xfrm>
          <a:off x="6443663" y="3500438"/>
          <a:ext cx="876300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16" imgW="381635" imgH="941705" progId="Equation.DSMT4">
                  <p:embed/>
                </p:oleObj>
              </mc:Choice>
              <mc:Fallback>
                <p:oleObj name="" r:id="rId16" imgW="381635" imgH="941705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443663" y="3500438"/>
                        <a:ext cx="876300" cy="21605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859338" y="5645150"/>
          <a:ext cx="3157537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18" imgW="1194435" imgH="228600" progId="Equation.KSEE3">
                  <p:embed/>
                </p:oleObj>
              </mc:Choice>
              <mc:Fallback>
                <p:oleObj name="" r:id="rId18" imgW="1194435" imgH="228600" progId="Equation.KSEE3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859338" y="5645150"/>
                        <a:ext cx="3157537" cy="6048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53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1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53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1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build="p"/>
      <p:bldP spid="22535" grpId="0" build="p"/>
      <p:bldP spid="22536" grpId="0" build="p"/>
      <p:bldP spid="21512" grpId="0"/>
      <p:bldP spid="22538" grpId="0"/>
      <p:bldP spid="22539" grpId="0"/>
      <p:bldP spid="22540" grpId="0"/>
      <p:bldP spid="21516" grpId="0"/>
      <p:bldP spid="21521" grpId="0"/>
      <p:bldP spid="21522" grpId="0"/>
      <p:bldP spid="21532" grpId="0"/>
      <p:bldP spid="21533" grpId="0"/>
      <p:bldP spid="21534" grpId="0"/>
      <p:bldP spid="21535" grpId="0"/>
      <p:bldP spid="21536" grpId="0"/>
      <p:bldP spid="21537" grpId="0"/>
    </p:bldLst>
  </p:timing>
</p:sld>
</file>

<file path=ppt/theme/theme1.xml><?xml version="1.0" encoding="utf-8"?>
<a:theme xmlns:a="http://schemas.openxmlformats.org/drawingml/2006/main" name="模版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模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模版_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模版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模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模版_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模版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模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模版_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模版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模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模版_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1137</Words>
  <Application>WPS 演示</Application>
  <PresentationFormat>全屏显示(4:3)</PresentationFormat>
  <Paragraphs>177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24</vt:i4>
      </vt:variant>
      <vt:variant>
        <vt:lpstr>幻灯片标题</vt:lpstr>
      </vt:variant>
      <vt:variant>
        <vt:i4>15</vt:i4>
      </vt:variant>
    </vt:vector>
  </HeadingPairs>
  <TitlesOfParts>
    <vt:vector size="53" baseType="lpstr">
      <vt:lpstr>Arial</vt:lpstr>
      <vt:lpstr>宋体</vt:lpstr>
      <vt:lpstr>Wingdings</vt:lpstr>
      <vt:lpstr>黑体</vt:lpstr>
      <vt:lpstr>华文楷体</vt:lpstr>
      <vt:lpstr>华文中宋</vt:lpstr>
      <vt:lpstr>Times New Roman</vt:lpstr>
      <vt:lpstr>Symbol</vt:lpstr>
      <vt:lpstr>微软雅黑</vt:lpstr>
      <vt:lpstr>Calibri</vt:lpstr>
      <vt:lpstr>模版_2</vt:lpstr>
      <vt:lpstr>3_模版_2</vt:lpstr>
      <vt:lpstr>2_模版_2</vt:lpstr>
      <vt:lpstr>1_模版_2</vt:lpstr>
      <vt:lpstr>Equation.DSMT4</vt:lpstr>
      <vt:lpstr>Equation.DSMT4</vt:lpstr>
      <vt:lpstr>Equation.DSMT4</vt:lpstr>
      <vt:lpstr>Equation.DSMT4</vt:lpstr>
      <vt:lpstr>Equation.KSEE3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     《线性代数》                      多媒体课件                                            </vt:lpstr>
      <vt:lpstr>第3章    向  量</vt:lpstr>
      <vt:lpstr>§3.1   向量的定义及其线性运算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Administrator</cp:lastModifiedBy>
  <cp:revision>293</cp:revision>
  <dcterms:created xsi:type="dcterms:W3CDTF">2013-03-19T06:29:00Z</dcterms:created>
  <dcterms:modified xsi:type="dcterms:W3CDTF">2017-06-05T05:32:11Z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