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8" r:id="rId4"/>
  </p:sldMasterIdLst>
  <p:notesMasterIdLst>
    <p:notesMasterId r:id="rId15"/>
  </p:notesMasterIdLst>
  <p:sldIdLst>
    <p:sldId id="460" r:id="rId5"/>
    <p:sldId id="336" r:id="rId6"/>
    <p:sldId id="337" r:id="rId7"/>
    <p:sldId id="372" r:id="rId8"/>
    <p:sldId id="339" r:id="rId9"/>
    <p:sldId id="376" r:id="rId10"/>
    <p:sldId id="380" r:id="rId11"/>
    <p:sldId id="384" r:id="rId12"/>
    <p:sldId id="385" r:id="rId13"/>
    <p:sldId id="343" r:id="rId14"/>
    <p:sldId id="344" r:id="rId16"/>
    <p:sldId id="345" r:id="rId17"/>
    <p:sldId id="393" r:id="rId18"/>
    <p:sldId id="391" r:id="rId19"/>
    <p:sldId id="396" r:id="rId20"/>
    <p:sldId id="398" r:id="rId21"/>
    <p:sldId id="397" r:id="rId22"/>
    <p:sldId id="401" r:id="rId23"/>
    <p:sldId id="399" r:id="rId24"/>
    <p:sldId id="400" r:id="rId25"/>
    <p:sldId id="415" r:id="rId26"/>
    <p:sldId id="402" r:id="rId27"/>
    <p:sldId id="403" r:id="rId28"/>
    <p:sldId id="404" r:id="rId29"/>
    <p:sldId id="405" r:id="rId30"/>
    <p:sldId id="406" r:id="rId31"/>
    <p:sldId id="418" r:id="rId32"/>
    <p:sldId id="407" r:id="rId33"/>
    <p:sldId id="419" r:id="rId34"/>
    <p:sldId id="408" r:id="rId35"/>
    <p:sldId id="422" r:id="rId36"/>
    <p:sldId id="410" r:id="rId37"/>
  </p:sldIdLst>
  <p:sldSz cx="9144000" cy="6858000" type="screen4x3"/>
  <p:notesSz cx="6648450" cy="9780905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FF"/>
    <a:srgbClr val="0000FF"/>
    <a:srgbClr val="000099"/>
    <a:srgbClr val="9900CC"/>
    <a:srgbClr val="CC0000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9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65163" y="4645025"/>
            <a:ext cx="5318125" cy="4402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29005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765550" y="9290050"/>
            <a:ext cx="2881313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765550" y="9290050"/>
            <a:ext cx="2881313" cy="4889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4578" name="内容占位符 5122" descr="logo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6513" y="36513"/>
            <a:ext cx="2303462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5602" name="内容占位符 5122" descr="logo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55650" y="20638"/>
            <a:ext cx="2303463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66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66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8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9.wmf"/><Relationship Id="rId3" Type="http://schemas.openxmlformats.org/officeDocument/2006/relationships/image" Target="../media/image28.emf"/><Relationship Id="rId2" Type="http://schemas.openxmlformats.org/officeDocument/2006/relationships/image" Target="../media/image27.wmf"/><Relationship Id="rId1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9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3.wmf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8.emf"/><Relationship Id="rId4" Type="http://schemas.openxmlformats.org/officeDocument/2006/relationships/image" Target="../media/image32.w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31.wmf"/><Relationship Id="rId1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0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5.wmf"/><Relationship Id="rId2" Type="http://schemas.openxmlformats.org/officeDocument/2006/relationships/oleObject" Target="../embeddings/oleObject24.bin"/><Relationship Id="rId1" Type="http://schemas.openxmlformats.org/officeDocument/2006/relationships/image" Target="../media/image34.wm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1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4.wmf"/><Relationship Id="rId4" Type="http://schemas.openxmlformats.org/officeDocument/2006/relationships/image" Target="../media/image37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34.wmf"/><Relationship Id="rId1" Type="http://schemas.openxmlformats.org/officeDocument/2006/relationships/image" Target="../media/image36.w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wmf"/><Relationship Id="rId1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3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0.wmf"/><Relationship Id="rId3" Type="http://schemas.openxmlformats.org/officeDocument/2006/relationships/oleObject" Target="../embeddings/oleObject28.bin"/><Relationship Id="rId2" Type="http://schemas.openxmlformats.org/officeDocument/2006/relationships/image" Target="../media/image39.wmf"/><Relationship Id="rId1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4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2.wmf"/><Relationship Id="rId3" Type="http://schemas.openxmlformats.org/officeDocument/2006/relationships/oleObject" Target="../embeddings/oleObject30.bin"/><Relationship Id="rId2" Type="http://schemas.openxmlformats.org/officeDocument/2006/relationships/image" Target="../media/image41.wmf"/><Relationship Id="rId1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5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3.wmf"/><Relationship Id="rId3" Type="http://schemas.openxmlformats.org/officeDocument/2006/relationships/oleObject" Target="../embeddings/oleObject32.bin"/><Relationship Id="rId2" Type="http://schemas.openxmlformats.org/officeDocument/2006/relationships/image" Target="../media/image41.wmf"/><Relationship Id="rId1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6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5.wmf"/><Relationship Id="rId3" Type="http://schemas.openxmlformats.org/officeDocument/2006/relationships/oleObject" Target="../embeddings/oleObject34.bin"/><Relationship Id="rId2" Type="http://schemas.openxmlformats.org/officeDocument/2006/relationships/image" Target="../media/image44.wmf"/><Relationship Id="rId1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7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wmf"/><Relationship Id="rId1" Type="http://schemas.openxmlformats.org/officeDocument/2006/relationships/oleObject" Target="../embeddings/oleObject3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8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47.wmf"/><Relationship Id="rId3" Type="http://schemas.openxmlformats.org/officeDocument/2006/relationships/oleObject" Target="../embeddings/oleObject37.bin"/><Relationship Id="rId2" Type="http://schemas.openxmlformats.org/officeDocument/2006/relationships/image" Target="../media/image46.wmf"/><Relationship Id="rId1" Type="http://schemas.openxmlformats.org/officeDocument/2006/relationships/oleObject" Target="../embeddings/oleObject36.bin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9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wmf"/><Relationship Id="rId1" Type="http://schemas.openxmlformats.org/officeDocument/2006/relationships/oleObject" Target="../embeddings/oleObject39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0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1.wmf"/><Relationship Id="rId3" Type="http://schemas.openxmlformats.org/officeDocument/2006/relationships/oleObject" Target="../embeddings/oleObject41.bin"/><Relationship Id="rId2" Type="http://schemas.openxmlformats.org/officeDocument/2006/relationships/image" Target="../media/image50.wmf"/><Relationship Id="rId1" Type="http://schemas.openxmlformats.org/officeDocument/2006/relationships/oleObject" Target="../embeddings/oleObject40.bin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wmf"/><Relationship Id="rId1" Type="http://schemas.openxmlformats.org/officeDocument/2006/relationships/oleObject" Target="../embeddings/oleObject42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2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4.wmf"/><Relationship Id="rId3" Type="http://schemas.openxmlformats.org/officeDocument/2006/relationships/oleObject" Target="../embeddings/oleObject44.bin"/><Relationship Id="rId2" Type="http://schemas.openxmlformats.org/officeDocument/2006/relationships/image" Target="../media/image53.wmf"/><Relationship Id="rId1" Type="http://schemas.openxmlformats.org/officeDocument/2006/relationships/oleObject" Target="../embeddings/oleObject43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wmf"/><Relationship Id="rId8" Type="http://schemas.openxmlformats.org/officeDocument/2006/relationships/oleObject" Target="../embeddings/oleObject3.bin"/><Relationship Id="rId7" Type="http://schemas.openxmlformats.org/officeDocument/2006/relationships/image" Target="../media/image7.w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wmf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3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7.wmf"/><Relationship Id="rId3" Type="http://schemas.openxmlformats.org/officeDocument/2006/relationships/oleObject" Target="../embeddings/oleObject47.bin"/><Relationship Id="rId2" Type="http://schemas.openxmlformats.org/officeDocument/2006/relationships/image" Target="../media/image56.wmf"/><Relationship Id="rId1" Type="http://schemas.openxmlformats.org/officeDocument/2006/relationships/oleObject" Target="../embeddings/oleObject46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1.wmf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emf"/><Relationship Id="rId4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9.wmf"/><Relationship Id="rId1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12.wmf"/><Relationship Id="rId1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8.emf"/><Relationship Id="rId7" Type="http://schemas.openxmlformats.org/officeDocument/2006/relationships/oleObject" Target="../embeddings/oleObject12.bin"/><Relationship Id="rId6" Type="http://schemas.openxmlformats.org/officeDocument/2006/relationships/image" Target="../media/image17.wmf"/><Relationship Id="rId5" Type="http://schemas.openxmlformats.org/officeDocument/2006/relationships/image" Target="../media/image6.emf"/><Relationship Id="rId4" Type="http://schemas.openxmlformats.org/officeDocument/2006/relationships/image" Target="../media/image16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5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6.bin"/><Relationship Id="rId8" Type="http://schemas.openxmlformats.org/officeDocument/2006/relationships/image" Target="../media/image21.wmf"/><Relationship Id="rId7" Type="http://schemas.openxmlformats.org/officeDocument/2006/relationships/oleObject" Target="../embeddings/oleObject15.bin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9.wmf"/><Relationship Id="rId3" Type="http://schemas.openxmlformats.org/officeDocument/2006/relationships/oleObject" Target="../embeddings/oleObject13.bin"/><Relationship Id="rId2" Type="http://schemas.openxmlformats.org/officeDocument/2006/relationships/image" Target="../media/image6.emf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2.wmf"/><Relationship Id="rId1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6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emf"/><Relationship Id="rId2" Type="http://schemas.openxmlformats.org/officeDocument/2006/relationships/image" Target="../media/image25.wmf"/><Relationship Id="rId1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2"/>
          <p:cNvSpPr/>
          <p:nvPr>
            <p:ph type="ctrTitle"/>
          </p:nvPr>
        </p:nvSpPr>
        <p:spPr>
          <a:xfrm>
            <a:off x="682625" y="1484313"/>
            <a:ext cx="7772400" cy="1800225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>
            <a:lvl1pPr lvl="0">
              <a:defRPr/>
            </a:lvl1pPr>
          </a:lstStyle>
          <a:p>
            <a:pPr lvl="0" algn="l" eaLnBrk="1" hangingPunct="1"/>
            <a:r>
              <a:rPr lang="zh-CN" altLang="en-US" dirty="0">
                <a:latin typeface="黑体" panose="02010609060101010101" pitchFamily="49" charset="-122"/>
              </a:rPr>
              <a:t>     </a:t>
            </a:r>
            <a: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《线性代数》</a:t>
            </a:r>
            <a:b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多媒体课件                                            </a:t>
            </a:r>
            <a:endParaRPr lang="zh-CN" altLang="en-US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4"/>
          <p:cNvSpPr/>
          <p:nvPr/>
        </p:nvSpPr>
        <p:spPr>
          <a:xfrm>
            <a:off x="1476375" y="836613"/>
            <a:ext cx="4459288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一个零向量线性相关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1" name="Rectangle 5"/>
          <p:cNvSpPr/>
          <p:nvPr/>
        </p:nvSpPr>
        <p:spPr>
          <a:xfrm>
            <a:off x="1116013" y="1412875"/>
            <a:ext cx="456088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(2)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一个非零向量线性无关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2" name="Rectangle 6"/>
          <p:cNvSpPr/>
          <p:nvPr/>
        </p:nvSpPr>
        <p:spPr>
          <a:xfrm>
            <a:off x="1116013" y="2065338"/>
            <a:ext cx="7646987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(3)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两个向量线性相关的充分必要条件是这两个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3" name="Rectangle 8"/>
          <p:cNvSpPr/>
          <p:nvPr/>
        </p:nvSpPr>
        <p:spPr>
          <a:xfrm>
            <a:off x="538163" y="2636838"/>
            <a:ext cx="40132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向量的对应分量成比例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4" name="Rectangle 9"/>
          <p:cNvSpPr/>
          <p:nvPr/>
        </p:nvSpPr>
        <p:spPr>
          <a:xfrm>
            <a:off x="1042988" y="3213100"/>
            <a:ext cx="753268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(4)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两个二维向量线性相关的几何意义是这两个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5" name="Rectangle 11"/>
          <p:cNvSpPr/>
          <p:nvPr/>
        </p:nvSpPr>
        <p:spPr>
          <a:xfrm>
            <a:off x="538163" y="3860800"/>
            <a:ext cx="83947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向量共线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三个三维向量线性相关的几何意义是这三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6" name="Rectangle 13"/>
          <p:cNvSpPr/>
          <p:nvPr/>
        </p:nvSpPr>
        <p:spPr>
          <a:xfrm>
            <a:off x="539750" y="4508500"/>
            <a:ext cx="2235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个向量共面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7" name="矩形 8"/>
          <p:cNvSpPr/>
          <p:nvPr/>
        </p:nvSpPr>
        <p:spPr>
          <a:xfrm>
            <a:off x="1042988" y="692150"/>
            <a:ext cx="544512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  <p:bldP spid="17414" grpId="0"/>
      <p:bldP spid="17415" grpId="0"/>
      <p:bldP spid="17416" grpId="0"/>
      <p:bldP spid="174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4"/>
          <p:cNvSpPr/>
          <p:nvPr/>
        </p:nvSpPr>
        <p:spPr>
          <a:xfrm>
            <a:off x="611188" y="1052513"/>
            <a:ext cx="25828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讨论向量组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8435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3065463"/>
          <a:ext cx="3743325" cy="169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1" imgW="1815465" imgH="711200" progId="Equation.DSMT4">
                  <p:embed/>
                </p:oleObj>
              </mc:Choice>
              <mc:Fallback>
                <p:oleObj name="" r:id="rId1" imgW="1815465" imgH="711200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3065463"/>
                        <a:ext cx="3743325" cy="1693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9"/>
          <p:cNvSpPr/>
          <p:nvPr/>
        </p:nvSpPr>
        <p:spPr>
          <a:xfrm>
            <a:off x="684213" y="2273300"/>
            <a:ext cx="584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 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437" name="Rectangle 10"/>
          <p:cNvSpPr/>
          <p:nvPr/>
        </p:nvSpPr>
        <p:spPr>
          <a:xfrm>
            <a:off x="6588125" y="981075"/>
            <a:ext cx="2362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的线性相关性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438" name="Rectangle 12"/>
          <p:cNvSpPr/>
          <p:nvPr/>
        </p:nvSpPr>
        <p:spPr>
          <a:xfrm>
            <a:off x="1258888" y="2243138"/>
            <a:ext cx="3432175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设存在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使得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18439" name="Picture 16" descr="图片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75" y="2346325"/>
            <a:ext cx="3246438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0" name="Rectangle 18"/>
          <p:cNvSpPr/>
          <p:nvPr/>
        </p:nvSpPr>
        <p:spPr>
          <a:xfrm>
            <a:off x="7875588" y="2346325"/>
            <a:ext cx="8001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即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18441" name="Picture 22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2138" y="404813"/>
            <a:ext cx="3455987" cy="174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3" name="Rectangle 24"/>
          <p:cNvSpPr/>
          <p:nvPr/>
        </p:nvSpPr>
        <p:spPr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5364163" y="2994025"/>
          <a:ext cx="2735262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5" imgW="1259205" imgH="711835" progId="Equation.DSMT4">
                  <p:embed/>
                </p:oleObj>
              </mc:Choice>
              <mc:Fallback>
                <p:oleObj name="" r:id="rId5" imgW="1259205" imgH="711835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64163" y="2994025"/>
                        <a:ext cx="2735262" cy="1803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4" name="AutoShape 25"/>
          <p:cNvSpPr/>
          <p:nvPr/>
        </p:nvSpPr>
        <p:spPr>
          <a:xfrm>
            <a:off x="4500563" y="3786188"/>
            <a:ext cx="649287" cy="215900"/>
          </a:xfrm>
          <a:prstGeom prst="rightArrow">
            <a:avLst>
              <a:gd name="adj1" fmla="val 50000"/>
              <a:gd name="adj2" fmla="val 75155"/>
            </a:avLst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45" name="Rectangle 26"/>
          <p:cNvSpPr/>
          <p:nvPr/>
        </p:nvSpPr>
        <p:spPr>
          <a:xfrm>
            <a:off x="611188" y="4868863"/>
            <a:ext cx="83740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由于齐次线性方程组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的系数行列式为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=-27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≠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故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46" name="Rectangle 27"/>
          <p:cNvSpPr/>
          <p:nvPr/>
        </p:nvSpPr>
        <p:spPr>
          <a:xfrm>
            <a:off x="8388350" y="3575050"/>
            <a:ext cx="4159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endParaRPr lang="zh-CN" altLang="en-US" dirty="0">
              <a:solidFill>
                <a:srgbClr val="CC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8207" name="Rectangle 29"/>
          <p:cNvSpPr/>
          <p:nvPr/>
        </p:nvSpPr>
        <p:spPr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48" name="Rectangle 30"/>
          <p:cNvSpPr/>
          <p:nvPr/>
        </p:nvSpPr>
        <p:spPr>
          <a:xfrm>
            <a:off x="611188" y="5445125"/>
            <a:ext cx="72612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方程组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只有零解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因此所给向量组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/>
      <p:bldP spid="18436" grpId="0" bldLvl="0"/>
      <p:bldP spid="18437" grpId="0" bldLvl="0"/>
      <p:bldP spid="18438" grpId="0" bldLvl="0"/>
      <p:bldP spid="18440" grpId="0" bldLvl="0"/>
      <p:bldP spid="18444" grpId="0" bldLvl="0" animBg="1"/>
      <p:bldP spid="18445" grpId="0" bldLvl="0"/>
      <p:bldP spid="18446" grpId="0" bldLvl="0"/>
      <p:bldP spid="1844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1" name="Rectangle 4"/>
          <p:cNvSpPr/>
          <p:nvPr/>
        </p:nvSpPr>
        <p:spPr>
          <a:xfrm>
            <a:off x="684213" y="1052513"/>
            <a:ext cx="25828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讨论向量组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222" name="Rectangle 5"/>
          <p:cNvSpPr/>
          <p:nvPr/>
        </p:nvSpPr>
        <p:spPr>
          <a:xfrm>
            <a:off x="6588125" y="1123950"/>
            <a:ext cx="2362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的线性相关性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9218" name="Object 4"/>
          <p:cNvGraphicFramePr>
            <a:graphicFrameLocks noGrp="1" noChangeAspect="1"/>
          </p:cNvGraphicFramePr>
          <p:nvPr>
            <p:ph/>
          </p:nvPr>
        </p:nvGraphicFramePr>
        <p:xfrm>
          <a:off x="5688013" y="404813"/>
          <a:ext cx="3455987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1866265" imgH="711200" progId="Equation.DSMT4">
                  <p:embed/>
                </p:oleObj>
              </mc:Choice>
              <mc:Fallback>
                <p:oleObj name="" r:id="rId1" imgW="1866265" imgH="7112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88013" y="404813"/>
                        <a:ext cx="3455987" cy="1746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592138" y="2852738"/>
          <a:ext cx="3640137" cy="169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3" imgW="1764665" imgH="711200" progId="Equation.DSMT4">
                  <p:embed/>
                </p:oleObj>
              </mc:Choice>
              <mc:Fallback>
                <p:oleObj name="" r:id="rId3" imgW="1764665" imgH="711200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2138" y="2852738"/>
                        <a:ext cx="3640137" cy="1693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Rectangle 10"/>
          <p:cNvSpPr/>
          <p:nvPr/>
        </p:nvSpPr>
        <p:spPr>
          <a:xfrm>
            <a:off x="684213" y="2138363"/>
            <a:ext cx="5842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 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463" name="Rectangle 11"/>
          <p:cNvSpPr/>
          <p:nvPr/>
        </p:nvSpPr>
        <p:spPr>
          <a:xfrm>
            <a:off x="1258888" y="2030413"/>
            <a:ext cx="3432175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设存在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使得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19464" name="Picture 12" descr="图片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8675" y="2133600"/>
            <a:ext cx="3246438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5" name="Rectangle 13"/>
          <p:cNvSpPr/>
          <p:nvPr/>
        </p:nvSpPr>
        <p:spPr>
          <a:xfrm>
            <a:off x="7875588" y="2133600"/>
            <a:ext cx="8001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即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5292725" y="2781300"/>
          <a:ext cx="2735263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6" imgW="1259205" imgH="711835" progId="Equation.DSMT4">
                  <p:embed/>
                </p:oleObj>
              </mc:Choice>
              <mc:Fallback>
                <p:oleObj name="" r:id="rId6" imgW="1259205" imgH="711835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92725" y="2781300"/>
                        <a:ext cx="2735263" cy="1803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AutoShape 16"/>
          <p:cNvSpPr/>
          <p:nvPr/>
        </p:nvSpPr>
        <p:spPr>
          <a:xfrm>
            <a:off x="4427538" y="3573463"/>
            <a:ext cx="649287" cy="215900"/>
          </a:xfrm>
          <a:prstGeom prst="rightArrow">
            <a:avLst>
              <a:gd name="adj1" fmla="val 50000"/>
              <a:gd name="adj2" fmla="val 75155"/>
            </a:avLst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9468" name="Rectangle 17"/>
          <p:cNvSpPr/>
          <p:nvPr/>
        </p:nvSpPr>
        <p:spPr>
          <a:xfrm>
            <a:off x="466725" y="4652963"/>
            <a:ext cx="8343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由于齐次线性方程组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的系数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行列式为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=0,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故方程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9469" name="Rectangle 18"/>
          <p:cNvSpPr/>
          <p:nvPr/>
        </p:nvSpPr>
        <p:spPr>
          <a:xfrm>
            <a:off x="8388350" y="3362325"/>
            <a:ext cx="4159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endParaRPr lang="zh-CN" altLang="en-US" dirty="0">
              <a:solidFill>
                <a:srgbClr val="CC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9470" name="Rectangle 20"/>
          <p:cNvSpPr/>
          <p:nvPr/>
        </p:nvSpPr>
        <p:spPr>
          <a:xfrm>
            <a:off x="539750" y="5156200"/>
            <a:ext cx="8323263" cy="4254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有非零解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000099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可取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=2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=4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=-6),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因此所给向量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9471" name="Rectangle 21"/>
          <p:cNvSpPr/>
          <p:nvPr/>
        </p:nvSpPr>
        <p:spPr>
          <a:xfrm>
            <a:off x="539750" y="5734050"/>
            <a:ext cx="213360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组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/>
      <p:bldP spid="19463" grpId="0" bldLvl="0"/>
      <p:bldP spid="19465" grpId="0" bldLvl="0"/>
      <p:bldP spid="19467" grpId="0" bldLvl="0" animBg="1"/>
      <p:bldP spid="19468" grpId="0" bldLvl="0"/>
      <p:bldP spid="19469" grpId="0" bldLvl="0"/>
      <p:bldP spid="19470" grpId="0" bldLvl="0"/>
      <p:bldP spid="1947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3" name="Group 10"/>
          <p:cNvGrpSpPr/>
          <p:nvPr/>
        </p:nvGrpSpPr>
        <p:grpSpPr>
          <a:xfrm>
            <a:off x="106363" y="693738"/>
            <a:ext cx="8686800" cy="574675"/>
            <a:chOff x="0" y="0"/>
            <a:chExt cx="5472" cy="362"/>
          </a:xfrm>
        </p:grpSpPr>
        <p:sp>
          <p:nvSpPr>
            <p:cNvPr id="10254" name="Text Box 4"/>
            <p:cNvSpPr txBox="1"/>
            <p:nvPr/>
          </p:nvSpPr>
          <p:spPr>
            <a:xfrm>
              <a:off x="0" y="0"/>
              <a:ext cx="5472" cy="32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lvl="0" eaLnBrk="1" hangingPunct="1">
                <a:lnSpc>
                  <a:spcPct val="12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        例</a:t>
              </a:r>
              <a:r>
                <a:rPr lang="en-US" altLang="zh-CN" dirty="0">
                  <a:solidFill>
                    <a:srgbClr val="FF00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6</a:t>
              </a:r>
              <a:r>
                <a:rPr lang="en-US" altLang="zh-CN" dirty="0">
                  <a:solidFill>
                    <a:schemeClr val="tx2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 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已知向量组</a:t>
              </a:r>
              <a:r>
                <a:rPr lang="zh-CN" altLang="en-US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    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  <a:sym typeface="Symbol" panose="05050102010706020507" pitchFamily="18" charset="2"/>
                </a:rPr>
                <a:t>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      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  <a:sym typeface="Symbol" panose="05050102010706020507" pitchFamily="18" charset="2"/>
                </a:rPr>
                <a:t></a:t>
              </a:r>
              <a:r>
                <a:rPr lang="zh-CN" altLang="en-US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    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线性无关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  <a:sym typeface="Symbol" panose="05050102010706020507" pitchFamily="18" charset="2"/>
                </a:rPr>
                <a:t>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 </a:t>
              </a:r>
              <a:r>
                <a:rPr lang="en-US" altLang="zh-CN" dirty="0">
                  <a:solidFill>
                    <a:srgbClr val="0000FF"/>
                  </a:solidFill>
                  <a:latin typeface="Symbol" panose="05050102010706020507" pitchFamily="18" charset="2"/>
                  <a:ea typeface="华文中宋" panose="02010600040101010101" pitchFamily="2" charset="-122"/>
                </a:rPr>
                <a:t>b</a:t>
              </a:r>
              <a:r>
                <a:rPr lang="en-US" altLang="zh-CN" baseline="-30000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1</a:t>
              </a:r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=</a:t>
              </a:r>
              <a:r>
                <a:rPr lang="en-US" altLang="zh-CN" dirty="0">
                  <a:solidFill>
                    <a:srgbClr val="0000FF"/>
                  </a:solidFill>
                  <a:latin typeface="Symbol" panose="05050102010706020507" pitchFamily="18" charset="2"/>
                  <a:ea typeface="华文中宋" panose="02010600040101010101" pitchFamily="2" charset="-122"/>
                </a:rPr>
                <a:t>a</a:t>
              </a:r>
              <a:r>
                <a:rPr lang="en-US" altLang="zh-CN" baseline="-30000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1</a:t>
              </a:r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  <a:sym typeface="Symbol" panose="05050102010706020507" pitchFamily="18" charset="2"/>
                </a:rPr>
                <a:t></a:t>
              </a:r>
              <a:r>
                <a:rPr lang="en-US" altLang="zh-CN" dirty="0">
                  <a:solidFill>
                    <a:srgbClr val="0000FF"/>
                  </a:solidFill>
                  <a:latin typeface="Symbol" panose="05050102010706020507" pitchFamily="18" charset="2"/>
                  <a:ea typeface="华文中宋" panose="02010600040101010101" pitchFamily="2" charset="-122"/>
                </a:rPr>
                <a:t>a</a:t>
              </a:r>
              <a:r>
                <a:rPr lang="en-US" altLang="zh-CN" baseline="-30000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2 </a:t>
              </a:r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  <a:sym typeface="Symbol" panose="05050102010706020507" pitchFamily="18" charset="2"/>
                </a:rPr>
                <a:t></a:t>
              </a:r>
              <a:endPara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  <p:pic>
          <p:nvPicPr>
            <p:cNvPr id="10255" name="Picture 5" descr="图片2"/>
            <p:cNvPicPr>
              <a:picLocks noChangeAspect="1"/>
            </p:cNvPicPr>
            <p:nvPr/>
          </p:nvPicPr>
          <p:blipFill>
            <a:blip r:embed="rId1"/>
            <a:srcRect l="61560" t="12000" r="25664" b="15201"/>
            <a:stretch>
              <a:fillRect/>
            </a:stretch>
          </p:blipFill>
          <p:spPr>
            <a:xfrm>
              <a:off x="2859" y="45"/>
              <a:ext cx="226" cy="27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6" name="Picture 6" descr="图片2"/>
            <p:cNvPicPr>
              <a:picLocks noChangeAspect="1"/>
            </p:cNvPicPr>
            <p:nvPr/>
          </p:nvPicPr>
          <p:blipFill>
            <a:blip r:embed="rId1"/>
            <a:srcRect t="24266" r="84624"/>
            <a:stretch>
              <a:fillRect/>
            </a:stretch>
          </p:blipFill>
          <p:spPr>
            <a:xfrm>
              <a:off x="2087" y="78"/>
              <a:ext cx="272" cy="2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7" name="Picture 7" descr="图片2"/>
            <p:cNvPicPr>
              <a:picLocks noChangeAspect="1"/>
            </p:cNvPicPr>
            <p:nvPr/>
          </p:nvPicPr>
          <p:blipFill>
            <a:blip r:embed="rId1"/>
            <a:srcRect l="28207" t="24266" r="58960" b="15201"/>
            <a:stretch>
              <a:fillRect/>
            </a:stretch>
          </p:blipFill>
          <p:spPr>
            <a:xfrm>
              <a:off x="2495" y="90"/>
              <a:ext cx="227" cy="22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244" name="Rectangle 9"/>
          <p:cNvSpPr/>
          <p:nvPr/>
        </p:nvSpPr>
        <p:spPr>
          <a:xfrm>
            <a:off x="539750" y="1339850"/>
            <a:ext cx="8383588" cy="5127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试证向量组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488" name="Rectangle 11"/>
          <p:cNvSpPr/>
          <p:nvPr/>
        </p:nvSpPr>
        <p:spPr>
          <a:xfrm>
            <a:off x="539750" y="2132013"/>
            <a:ext cx="533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证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CC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489" name="Rectangle 14"/>
          <p:cNvSpPr/>
          <p:nvPr/>
        </p:nvSpPr>
        <p:spPr>
          <a:xfrm>
            <a:off x="1187450" y="2060575"/>
            <a:ext cx="6535738" cy="5127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设有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使得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则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490" name="Rectangle 16"/>
          <p:cNvSpPr/>
          <p:nvPr/>
        </p:nvSpPr>
        <p:spPr>
          <a:xfrm>
            <a:off x="1547813" y="3284538"/>
            <a:ext cx="578485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)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)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)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0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20491" name="Rectangle 19"/>
          <p:cNvSpPr/>
          <p:nvPr/>
        </p:nvSpPr>
        <p:spPr>
          <a:xfrm>
            <a:off x="755650" y="3213100"/>
            <a:ext cx="355600" cy="5127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即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492" name="Rectangle 21"/>
          <p:cNvSpPr/>
          <p:nvPr/>
        </p:nvSpPr>
        <p:spPr>
          <a:xfrm>
            <a:off x="1619250" y="2636838"/>
            <a:ext cx="6015038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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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20493" name="Rectangle 23"/>
          <p:cNvSpPr/>
          <p:nvPr/>
        </p:nvSpPr>
        <p:spPr>
          <a:xfrm>
            <a:off x="898525" y="3860800"/>
            <a:ext cx="46783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因为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故有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  <p:sp>
        <p:nvSpPr>
          <p:cNvPr id="10251" name="Rectangle 25"/>
          <p:cNvSpPr/>
          <p:nvPr/>
        </p:nvSpPr>
        <p:spPr>
          <a:xfrm>
            <a:off x="0" y="2962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20495" name="Object 15"/>
          <p:cNvGraphicFramePr>
            <a:graphicFrameLocks noChangeAspect="1"/>
          </p:cNvGraphicFramePr>
          <p:nvPr/>
        </p:nvGraphicFramePr>
        <p:xfrm>
          <a:off x="898525" y="4364038"/>
          <a:ext cx="1873250" cy="17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2" imgW="775970" imgH="711835" progId="Equation.DSMT4">
                  <p:embed/>
                </p:oleObj>
              </mc:Choice>
              <mc:Fallback>
                <p:oleObj name="" r:id="rId2" imgW="775970" imgH="711835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8525" y="4364038"/>
                        <a:ext cx="1873250" cy="1704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6" name="Rectangle 28"/>
          <p:cNvSpPr/>
          <p:nvPr/>
        </p:nvSpPr>
        <p:spPr>
          <a:xfrm>
            <a:off x="3419475" y="4652963"/>
            <a:ext cx="5616575" cy="5127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此方程组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只有零解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endParaRPr lang="en-US" altLang="zh-CN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20497" name="Rectangle 30"/>
          <p:cNvSpPr/>
          <p:nvPr/>
        </p:nvSpPr>
        <p:spPr>
          <a:xfrm>
            <a:off x="3419475" y="5300663"/>
            <a:ext cx="4802188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所以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b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b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bldLvl="0"/>
      <p:bldP spid="20489" grpId="0" bldLvl="0"/>
      <p:bldP spid="20490" grpId="0" bldLvl="0"/>
      <p:bldP spid="20491" grpId="0" bldLvl="0"/>
      <p:bldP spid="20492" grpId="0" bldLvl="0"/>
      <p:bldP spid="20493" grpId="0" bldLvl="0"/>
      <p:bldP spid="20496" grpId="0" bldLvl="0"/>
      <p:bldP spid="2049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7" name="Rectangle 4"/>
          <p:cNvSpPr/>
          <p:nvPr/>
        </p:nvSpPr>
        <p:spPr>
          <a:xfrm>
            <a:off x="900113" y="620713"/>
            <a:ext cx="6048375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3.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向量组线性相关性的判定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68" name="Rectangle 8"/>
          <p:cNvSpPr/>
          <p:nvPr/>
        </p:nvSpPr>
        <p:spPr>
          <a:xfrm>
            <a:off x="611188" y="1346200"/>
            <a:ext cx="237013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考察向量组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08" name="Rectangle 9"/>
          <p:cNvSpPr/>
          <p:nvPr/>
        </p:nvSpPr>
        <p:spPr>
          <a:xfrm>
            <a:off x="2195513" y="2997200"/>
            <a:ext cx="8001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由于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1509" name="Rectangle 13"/>
          <p:cNvSpPr/>
          <p:nvPr/>
        </p:nvSpPr>
        <p:spPr>
          <a:xfrm>
            <a:off x="684213" y="3502025"/>
            <a:ext cx="3816350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从而向量组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1271" name="Picture 17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0338" y="1268413"/>
            <a:ext cx="4537075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1" name="Picture 18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300" y="2925763"/>
            <a:ext cx="2808288" cy="595312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1512" name="Object 8"/>
          <p:cNvGraphicFramePr>
            <a:graphicFrameLocks noGrp="1" noChangeAspect="1"/>
          </p:cNvGraphicFramePr>
          <p:nvPr>
            <p:ph/>
          </p:nvPr>
        </p:nvGraphicFramePr>
        <p:xfrm>
          <a:off x="6838950" y="3502025"/>
          <a:ext cx="23050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3" imgW="941705" imgH="229235" progId="Equation.DSMT4">
                  <p:embed/>
                </p:oleObj>
              </mc:Choice>
              <mc:Fallback>
                <p:oleObj name="" r:id="rId3" imgW="941705" imgH="22923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8950" y="3502025"/>
                        <a:ext cx="2305050" cy="55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Rectangle 24"/>
          <p:cNvSpPr/>
          <p:nvPr/>
        </p:nvSpPr>
        <p:spPr>
          <a:xfrm>
            <a:off x="827088" y="3933825"/>
            <a:ext cx="2705100" cy="4254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反之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显然成立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14" name="矩形 9"/>
          <p:cNvSpPr/>
          <p:nvPr/>
        </p:nvSpPr>
        <p:spPr>
          <a:xfrm>
            <a:off x="4427538" y="3429000"/>
            <a:ext cx="1017587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且有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323850" y="4652963"/>
            <a:ext cx="8288338" cy="541337"/>
            <a:chOff x="0" y="0"/>
            <a:chExt cx="5221" cy="341"/>
          </a:xfrm>
        </p:grpSpPr>
        <p:sp>
          <p:nvSpPr>
            <p:cNvPr id="11277" name="Rectangle 5"/>
            <p:cNvSpPr/>
            <p:nvPr/>
          </p:nvSpPr>
          <p:spPr>
            <a:xfrm>
              <a:off x="0" y="0"/>
              <a:ext cx="522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定理</a:t>
              </a:r>
              <a:r>
                <a: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1</a:t>
              </a:r>
              <a:r>
                <a:rPr lang="en-US" altLang="zh-CN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 </a:t>
              </a:r>
              <a:r>
                <a:rPr lang="zh-CN" altLang="en-US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向量组                   </a:t>
              </a:r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(s≥2)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线性相关的充要条  </a:t>
              </a:r>
              <a:endPara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  <p:pic>
          <p:nvPicPr>
            <p:cNvPr id="11278" name="Picture 6" descr="图片1"/>
            <p:cNvPicPr>
              <a:picLocks noChangeAspect="1"/>
            </p:cNvPicPr>
            <p:nvPr/>
          </p:nvPicPr>
          <p:blipFill>
            <a:blip r:embed="rId5"/>
            <a:srcRect l="24387" t="23315"/>
            <a:stretch>
              <a:fillRect/>
            </a:stretch>
          </p:blipFill>
          <p:spPr>
            <a:xfrm>
              <a:off x="1456" y="45"/>
              <a:ext cx="1265" cy="2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1518" name="Rectangle 8"/>
          <p:cNvSpPr/>
          <p:nvPr/>
        </p:nvSpPr>
        <p:spPr>
          <a:xfrm>
            <a:off x="323850" y="5157788"/>
            <a:ext cx="82677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件是向量组中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至少有一个向量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可由其余向量线性表示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3" grpId="0"/>
      <p:bldP spid="21514" grpId="0"/>
      <p:bldP spid="215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4"/>
          <p:cNvSpPr/>
          <p:nvPr/>
        </p:nvSpPr>
        <p:spPr>
          <a:xfrm>
            <a:off x="788988" y="1052513"/>
            <a:ext cx="469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 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292" name="Rectangle 5"/>
          <p:cNvSpPr/>
          <p:nvPr/>
        </p:nvSpPr>
        <p:spPr>
          <a:xfrm>
            <a:off x="1403350" y="1052513"/>
            <a:ext cx="75565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定理说明至少有一个但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未必每一个向量都能表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为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2293" name="Rectangle 6"/>
          <p:cNvSpPr/>
          <p:nvPr/>
        </p:nvSpPr>
        <p:spPr>
          <a:xfrm>
            <a:off x="611188" y="1700213"/>
            <a:ext cx="34671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其余向量的线性组合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3" name="Rectangle 7"/>
          <p:cNvSpPr/>
          <p:nvPr/>
        </p:nvSpPr>
        <p:spPr>
          <a:xfrm>
            <a:off x="755650" y="2420938"/>
            <a:ext cx="23495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例如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2484438" y="2781300"/>
          <a:ext cx="4799012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1" imgW="2031365" imgH="711200" progId="Equation.DSMT4">
                  <p:embed/>
                </p:oleObj>
              </mc:Choice>
              <mc:Fallback>
                <p:oleObj name="" r:id="rId1" imgW="2031365" imgH="7112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84438" y="2781300"/>
                        <a:ext cx="4799012" cy="1665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12"/>
          <p:cNvSpPr/>
          <p:nvPr/>
        </p:nvSpPr>
        <p:spPr>
          <a:xfrm>
            <a:off x="755650" y="4652963"/>
            <a:ext cx="1782763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536" name="矩形 7"/>
          <p:cNvSpPr/>
          <p:nvPr/>
        </p:nvSpPr>
        <p:spPr>
          <a:xfrm>
            <a:off x="2484438" y="4581525"/>
            <a:ext cx="603091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但这里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不能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由线性表示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3314" name="Object 2"/>
          <p:cNvGraphicFramePr>
            <a:graphicFrameLocks noGrp="1" noChangeAspect="1"/>
          </p:cNvGraphicFramePr>
          <p:nvPr>
            <p:ph sz="quarter"/>
          </p:nvPr>
        </p:nvGraphicFramePr>
        <p:xfrm>
          <a:off x="4537075" y="1341438"/>
          <a:ext cx="4606925" cy="161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2031365" imgH="711200" progId="Equation.DSMT4">
                  <p:embed/>
                </p:oleObj>
              </mc:Choice>
              <mc:Fallback>
                <p:oleObj name="" r:id="rId1" imgW="2031365" imgH="7112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37075" y="1341438"/>
                        <a:ext cx="4606925" cy="1614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Grp="1" noChangeAspect="1"/>
          </p:cNvGraphicFramePr>
          <p:nvPr>
            <p:ph sz="quarter"/>
          </p:nvPr>
        </p:nvGraphicFramePr>
        <p:xfrm>
          <a:off x="4606925" y="3141663"/>
          <a:ext cx="4537075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" imgW="2018665" imgH="711200" progId="Equation.DSMT4">
                  <p:embed/>
                </p:oleObj>
              </mc:Choice>
              <mc:Fallback>
                <p:oleObj name="" r:id="rId3" imgW="2018665" imgH="7112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06925" y="3141663"/>
                        <a:ext cx="4537075" cy="1597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Rectangle 12"/>
          <p:cNvSpPr/>
          <p:nvPr/>
        </p:nvSpPr>
        <p:spPr>
          <a:xfrm>
            <a:off x="1193800" y="1052513"/>
            <a:ext cx="237013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317" name="Rectangle 13"/>
          <p:cNvSpPr/>
          <p:nvPr/>
        </p:nvSpPr>
        <p:spPr>
          <a:xfrm>
            <a:off x="684213" y="3068638"/>
            <a:ext cx="2370137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318" name="Rectangle 15"/>
          <p:cNvSpPr/>
          <p:nvPr/>
        </p:nvSpPr>
        <p:spPr>
          <a:xfrm>
            <a:off x="684213" y="5013325"/>
            <a:ext cx="7315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考虑向量组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组成的矩阵的秩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向量个数</a:t>
            </a:r>
            <a:r>
              <a:rPr lang="zh-CN" altLang="en-US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的关系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5"/>
          <p:cNvSpPr/>
          <p:nvPr/>
        </p:nvSpPr>
        <p:spPr>
          <a:xfrm>
            <a:off x="684213" y="1125538"/>
            <a:ext cx="795655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定理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(s≥2)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线性相关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的充要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47" name="Rectangle 7"/>
          <p:cNvSpPr/>
          <p:nvPr/>
        </p:nvSpPr>
        <p:spPr>
          <a:xfrm>
            <a:off x="539750" y="1701800"/>
            <a:ext cx="8105775" cy="4254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条件是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＜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.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的充要条件是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)=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其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48" name="Rectangle 9"/>
          <p:cNvSpPr/>
          <p:nvPr/>
        </p:nvSpPr>
        <p:spPr>
          <a:xfrm>
            <a:off x="612775" y="2276475"/>
            <a:ext cx="3673475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中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 =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en-US" altLang="zh-CN" sz="1400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.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4581" name="Rectangle 11"/>
          <p:cNvSpPr/>
          <p:nvPr/>
        </p:nvSpPr>
        <p:spPr>
          <a:xfrm>
            <a:off x="539750" y="3141663"/>
            <a:ext cx="83820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推论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维向量线性无关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的充分必要条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582" name="Rectangle 13"/>
          <p:cNvSpPr/>
          <p:nvPr/>
        </p:nvSpPr>
        <p:spPr>
          <a:xfrm>
            <a:off x="755650" y="3717925"/>
            <a:ext cx="5559425" cy="4254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件是矩阵的行列式不等于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等于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零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583" name="Rectangle 15"/>
          <p:cNvSpPr/>
          <p:nvPr/>
        </p:nvSpPr>
        <p:spPr>
          <a:xfrm>
            <a:off x="539750" y="4508500"/>
            <a:ext cx="840581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推论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任意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多于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维向量必线性相关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特别地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+1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584" name="Rectangle 17"/>
          <p:cNvSpPr/>
          <p:nvPr/>
        </p:nvSpPr>
        <p:spPr>
          <a:xfrm>
            <a:off x="828675" y="5157788"/>
            <a:ext cx="351313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维向量必线性相关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2" grpId="0"/>
      <p:bldP spid="24583" grpId="0"/>
      <p:bldP spid="245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40" name="Rectangle 2"/>
          <p:cNvSpPr/>
          <p:nvPr/>
        </p:nvSpPr>
        <p:spPr>
          <a:xfrm>
            <a:off x="1042988" y="836613"/>
            <a:ext cx="6905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7 </a:t>
            </a:r>
            <a:endParaRPr lang="en-US" altLang="zh-CN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41" name="Rectangle 3"/>
          <p:cNvSpPr/>
          <p:nvPr/>
        </p:nvSpPr>
        <p:spPr>
          <a:xfrm>
            <a:off x="1908175" y="836613"/>
            <a:ext cx="4851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讨论下列向量组的线性相关性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2266950" y="1412875"/>
          <a:ext cx="4392613" cy="212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1866900" imgH="914400" progId="Equation.DSMT4">
                  <p:embed/>
                </p:oleObj>
              </mc:Choice>
              <mc:Fallback>
                <p:oleObj name="" r:id="rId1" imgW="1866900" imgH="9144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66950" y="1412875"/>
                        <a:ext cx="4392613" cy="2122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Rectangle 11"/>
          <p:cNvSpPr/>
          <p:nvPr/>
        </p:nvSpPr>
        <p:spPr>
          <a:xfrm>
            <a:off x="827088" y="2276475"/>
            <a:ext cx="4159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Wingdings" panose="05000000000000000000" pitchFamily="2" charset="2"/>
              </a:rPr>
              <a:t>(1)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Wingdings" panose="05000000000000000000" pitchFamily="2" charset="2"/>
            </a:endParaRPr>
          </a:p>
        </p:txBody>
      </p:sp>
      <p:graphicFrame>
        <p:nvGraphicFramePr>
          <p:cNvPr id="14339" name="Object 6"/>
          <p:cNvGraphicFramePr>
            <a:graphicFrameLocks noChangeAspect="1"/>
          </p:cNvGraphicFramePr>
          <p:nvPr/>
        </p:nvGraphicFramePr>
        <p:xfrm>
          <a:off x="1763713" y="3644900"/>
          <a:ext cx="5875337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2578100" imgH="914400" progId="Equation.DSMT4">
                  <p:embed/>
                </p:oleObj>
              </mc:Choice>
              <mc:Fallback>
                <p:oleObj name="" r:id="rId3" imgW="2578100" imgH="9144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713" y="3644900"/>
                        <a:ext cx="5875337" cy="2057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14"/>
          <p:cNvSpPr/>
          <p:nvPr/>
        </p:nvSpPr>
        <p:spPr>
          <a:xfrm>
            <a:off x="898525" y="4437063"/>
            <a:ext cx="4159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Wingdings" panose="05000000000000000000" pitchFamily="2" charset="2"/>
              </a:rPr>
              <a:t>(2)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4" name="Rectangle 4"/>
          <p:cNvSpPr/>
          <p:nvPr/>
        </p:nvSpPr>
        <p:spPr>
          <a:xfrm>
            <a:off x="1187450" y="549275"/>
            <a:ext cx="6905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7 </a:t>
            </a:r>
            <a:endParaRPr lang="en-US" altLang="zh-CN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5" name="Rectangle 5"/>
          <p:cNvSpPr/>
          <p:nvPr/>
        </p:nvSpPr>
        <p:spPr>
          <a:xfrm>
            <a:off x="1979613" y="549275"/>
            <a:ext cx="48514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讨论下列向量组的线性相关性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6" name="Rectangle 7"/>
          <p:cNvSpPr/>
          <p:nvPr/>
        </p:nvSpPr>
        <p:spPr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2339975" y="1123950"/>
          <a:ext cx="4392613" cy="212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1" imgW="1866900" imgH="914400" progId="Equation.DSMT4">
                  <p:embed/>
                </p:oleObj>
              </mc:Choice>
              <mc:Fallback>
                <p:oleObj name="" r:id="rId1" imgW="1866900" imgH="9144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39975" y="1123950"/>
                        <a:ext cx="4392613" cy="2122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Rectangle 8"/>
          <p:cNvSpPr/>
          <p:nvPr/>
        </p:nvSpPr>
        <p:spPr>
          <a:xfrm>
            <a:off x="539750" y="3284538"/>
            <a:ext cx="469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8" name="Rectangle 9"/>
          <p:cNvSpPr/>
          <p:nvPr/>
        </p:nvSpPr>
        <p:spPr>
          <a:xfrm>
            <a:off x="1116013" y="3284538"/>
            <a:ext cx="772477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=(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作初等行变换化为阶梯形矩阵：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9" name="Rectangle 11"/>
          <p:cNvSpPr/>
          <p:nvPr/>
        </p:nvSpPr>
        <p:spPr>
          <a:xfrm>
            <a:off x="1547813" y="4581525"/>
            <a:ext cx="70643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5363" name="Object 9"/>
          <p:cNvGraphicFramePr>
            <a:graphicFrameLocks noGrp="1" noChangeAspect="1"/>
          </p:cNvGraphicFramePr>
          <p:nvPr>
            <p:ph/>
          </p:nvPr>
        </p:nvGraphicFramePr>
        <p:xfrm>
          <a:off x="0" y="3789363"/>
          <a:ext cx="4483100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2108200" imgH="914400" progId="Equation.DSMT4">
                  <p:embed/>
                </p:oleObj>
              </mc:Choice>
              <mc:Fallback>
                <p:oleObj name="" r:id="rId3" imgW="2108200" imgH="9144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789363"/>
                        <a:ext cx="4483100" cy="1944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14"/>
          <p:cNvSpPr/>
          <p:nvPr/>
        </p:nvSpPr>
        <p:spPr>
          <a:xfrm>
            <a:off x="971550" y="5876925"/>
            <a:ext cx="57324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所以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= 3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故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, a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  <p:sp>
        <p:nvSpPr>
          <p:cNvPr id="15371" name="Rectangle 15"/>
          <p:cNvSpPr/>
          <p:nvPr/>
        </p:nvSpPr>
        <p:spPr>
          <a:xfrm>
            <a:off x="611188" y="1989138"/>
            <a:ext cx="4159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Wingdings" panose="05000000000000000000" pitchFamily="2" charset="2"/>
              </a:rPr>
              <a:t>(1)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8" grpId="0"/>
      <p:bldP spid="153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914400" y="836613"/>
            <a:ext cx="8229600" cy="7969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36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节</a:t>
            </a:r>
            <a:r>
              <a:rPr lang="en-US" altLang="zh-CN" sz="36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36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向量组的线性相关性</a:t>
            </a:r>
            <a:endParaRPr lang="zh-CN" altLang="en-US" sz="3600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type="body"/>
          </p:nvPr>
        </p:nvSpPr>
        <p:spPr>
          <a:xfrm>
            <a:off x="0" y="1916113"/>
            <a:ext cx="4259263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>
              <a:buNone/>
            </a:pPr>
            <a:r>
              <a:rPr lang="en-US" altLang="zh-CN" dirty="0">
                <a:solidFill>
                  <a:srgbClr val="000099"/>
                </a:solidFill>
                <a:ea typeface="华文中宋" panose="02010600040101010101" pitchFamily="2" charset="-122"/>
              </a:rPr>
              <a:t>1. 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向量组的线性组合</a:t>
            </a:r>
            <a:endParaRPr lang="zh-CN" altLang="en-US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700" name="Rectangle 4"/>
          <p:cNvSpPr/>
          <p:nvPr/>
        </p:nvSpPr>
        <p:spPr>
          <a:xfrm>
            <a:off x="1835150" y="2636838"/>
            <a:ext cx="6192838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000099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2. </a:t>
            </a:r>
            <a:r>
              <a:rPr lang="zh-CN" altLang="en-US" sz="32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向量组的线性相关与线性无关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701" name="Rectangle 5"/>
          <p:cNvSpPr/>
          <p:nvPr/>
        </p:nvSpPr>
        <p:spPr>
          <a:xfrm>
            <a:off x="1835150" y="3429000"/>
            <a:ext cx="6048375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000099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3. </a:t>
            </a:r>
            <a:r>
              <a:rPr lang="zh-CN" altLang="en-US" sz="32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向量组线性相关性的判定</a:t>
            </a:r>
            <a:endParaRPr lang="zh-CN" altLang="en-US" sz="32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702" name="Rectangle 6"/>
          <p:cNvSpPr/>
          <p:nvPr/>
        </p:nvSpPr>
        <p:spPr>
          <a:xfrm>
            <a:off x="1835150" y="4221163"/>
            <a:ext cx="6048375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000099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4. </a:t>
            </a:r>
            <a:r>
              <a:rPr lang="zh-CN" altLang="en-US" sz="32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向量组线性相关性的性质</a:t>
            </a:r>
            <a:endParaRPr lang="zh-CN" altLang="en-US" sz="32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763713" y="404813"/>
          <a:ext cx="5875337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2578100" imgH="914400" progId="Equation.DSMT4">
                  <p:embed/>
                </p:oleObj>
              </mc:Choice>
              <mc:Fallback>
                <p:oleObj name="" r:id="rId1" imgW="2578100" imgH="9144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63713" y="404813"/>
                        <a:ext cx="5875337" cy="2057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Rectangle 6"/>
          <p:cNvSpPr/>
          <p:nvPr/>
        </p:nvSpPr>
        <p:spPr>
          <a:xfrm>
            <a:off x="1116013" y="1196975"/>
            <a:ext cx="4159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Wingdings" panose="05000000000000000000" pitchFamily="2" charset="2"/>
              </a:rPr>
              <a:t>(2)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7652" name="Rectangle 8"/>
          <p:cNvSpPr/>
          <p:nvPr/>
        </p:nvSpPr>
        <p:spPr>
          <a:xfrm>
            <a:off x="611188" y="2492375"/>
            <a:ext cx="4699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653" name="Rectangle 9"/>
          <p:cNvSpPr/>
          <p:nvPr/>
        </p:nvSpPr>
        <p:spPr>
          <a:xfrm>
            <a:off x="1187450" y="2565400"/>
            <a:ext cx="772477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=(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作初等行变换化为阶梯形矩阵：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654" name="Rectangle 10"/>
          <p:cNvSpPr/>
          <p:nvPr/>
        </p:nvSpPr>
        <p:spPr>
          <a:xfrm>
            <a:off x="1476375" y="3789363"/>
            <a:ext cx="70643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2124075" y="3068638"/>
          <a:ext cx="5184775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2400300" imgH="914400" progId="Equation.DSMT4">
                  <p:embed/>
                </p:oleObj>
              </mc:Choice>
              <mc:Fallback>
                <p:oleObj name="" r:id="rId3" imgW="2400300" imgH="9144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4075" y="3068638"/>
                        <a:ext cx="5184775" cy="1974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12"/>
          <p:cNvSpPr/>
          <p:nvPr/>
        </p:nvSpPr>
        <p:spPr>
          <a:xfrm>
            <a:off x="1116013" y="5156200"/>
            <a:ext cx="6321425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所以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= 3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＜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4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故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, a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FF0000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  <p:bldP spid="276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1" name="Rectangle 2"/>
          <p:cNvSpPr/>
          <p:nvPr/>
        </p:nvSpPr>
        <p:spPr>
          <a:xfrm>
            <a:off x="1116013" y="909638"/>
            <a:ext cx="6988175" cy="4254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8</a:t>
            </a:r>
            <a:r>
              <a:rPr lang="en-US" altLang="zh-CN" dirty="0"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问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取什么值时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下列向量组线性相关？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1979613" y="1412875"/>
          <a:ext cx="5040312" cy="284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184400" imgH="1244600" progId="Equation.DSMT4">
                  <p:embed/>
                </p:oleObj>
              </mc:Choice>
              <mc:Fallback>
                <p:oleObj name="" r:id="rId1" imgW="2184400" imgH="12446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79613" y="1412875"/>
                        <a:ext cx="5040312" cy="2847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7" name="Rectangle 4"/>
          <p:cNvSpPr/>
          <p:nvPr/>
        </p:nvSpPr>
        <p:spPr>
          <a:xfrm>
            <a:off x="1042988" y="549275"/>
            <a:ext cx="698817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8</a:t>
            </a:r>
            <a:r>
              <a:rPr lang="en-US" altLang="zh-CN" dirty="0"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问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取什么值时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下列向量组线性相关？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38" name="Rectangle 6"/>
          <p:cNvSpPr/>
          <p:nvPr/>
        </p:nvSpPr>
        <p:spPr>
          <a:xfrm>
            <a:off x="0" y="3213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1835150" y="981075"/>
          <a:ext cx="5040313" cy="284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2184400" imgH="1244600" progId="Equation.DSMT4">
                  <p:embed/>
                </p:oleObj>
              </mc:Choice>
              <mc:Fallback>
                <p:oleObj name="" r:id="rId1" imgW="2184400" imgH="12446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35150" y="981075"/>
                        <a:ext cx="5040313" cy="2847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7"/>
          <p:cNvSpPr/>
          <p:nvPr/>
        </p:nvSpPr>
        <p:spPr>
          <a:xfrm>
            <a:off x="1042988" y="4005263"/>
            <a:ext cx="15240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由于 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8435" name="Object 6"/>
          <p:cNvGraphicFramePr>
            <a:graphicFrameLocks noGrp="1" noChangeAspect="1"/>
          </p:cNvGraphicFramePr>
          <p:nvPr>
            <p:ph sz="half"/>
          </p:nvPr>
        </p:nvGraphicFramePr>
        <p:xfrm>
          <a:off x="0" y="3573463"/>
          <a:ext cx="4464050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1841500" imgH="1244600" progId="Equation.DSMT4">
                  <p:embed/>
                </p:oleObj>
              </mc:Choice>
              <mc:Fallback>
                <p:oleObj name="" r:id="rId3" imgW="1841500" imgH="12446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573463"/>
                        <a:ext cx="4464050" cy="30178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7"/>
          <p:cNvGraphicFramePr>
            <a:graphicFrameLocks noGrp="1" noChangeAspect="1"/>
          </p:cNvGraphicFramePr>
          <p:nvPr>
            <p:ph sz="half"/>
          </p:nvPr>
        </p:nvGraphicFramePr>
        <p:xfrm>
          <a:off x="6769100" y="4652963"/>
          <a:ext cx="23749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1004570" imgH="394335" progId="Equation.DSMT4">
                  <p:embed/>
                </p:oleObj>
              </mc:Choice>
              <mc:Fallback>
                <p:oleObj name="" r:id="rId5" imgW="1004570" imgH="39433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69100" y="4652963"/>
                        <a:ext cx="2374900" cy="930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458" name="Object 2"/>
          <p:cNvGraphicFramePr>
            <a:graphicFrameLocks noGrp="1" noChangeAspect="1"/>
          </p:cNvGraphicFramePr>
          <p:nvPr>
            <p:ph/>
          </p:nvPr>
        </p:nvGraphicFramePr>
        <p:xfrm>
          <a:off x="0" y="836613"/>
          <a:ext cx="29527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" imgW="1195070" imgH="394335" progId="Equation.DSMT4">
                  <p:embed/>
                </p:oleObj>
              </mc:Choice>
              <mc:Fallback>
                <p:oleObj name="" r:id="rId1" imgW="1195070" imgH="394335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836613"/>
                        <a:ext cx="2952750" cy="971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6"/>
          <p:cNvSpPr/>
          <p:nvPr/>
        </p:nvSpPr>
        <p:spPr>
          <a:xfrm>
            <a:off x="1187450" y="2060575"/>
            <a:ext cx="59229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所以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=1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或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-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1/2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时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行列式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|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|=0,  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460" name="Rectangle 8"/>
          <p:cNvSpPr/>
          <p:nvPr/>
        </p:nvSpPr>
        <p:spPr>
          <a:xfrm>
            <a:off x="1187450" y="2708275"/>
            <a:ext cx="4041775" cy="4397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从而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Arial" panose="020B0604020202020204" pitchFamily="34" charset="0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1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Arial" panose="020B0604020202020204" pitchFamily="34" charset="0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2</a:t>
            </a:r>
            <a:r>
              <a:rPr lang="en-US" altLang="zh-CN" baseline="-30000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,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Arial" panose="020B0604020202020204" pitchFamily="34" charset="0"/>
              </a:rPr>
              <a:t>a</a:t>
            </a:r>
            <a:r>
              <a:rPr lang="en-US" altLang="zh-CN" baseline="-300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5"/>
          <p:cNvSpPr/>
          <p:nvPr/>
        </p:nvSpPr>
        <p:spPr>
          <a:xfrm>
            <a:off x="971550" y="620713"/>
            <a:ext cx="62738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总结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判断向量组的线性相关性的方法：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1747" name="Rectangle 6"/>
          <p:cNvSpPr/>
          <p:nvPr/>
        </p:nvSpPr>
        <p:spPr>
          <a:xfrm>
            <a:off x="611188" y="1490663"/>
            <a:ext cx="29051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利用定义判断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48" name="Rectangle 7"/>
          <p:cNvSpPr/>
          <p:nvPr/>
        </p:nvSpPr>
        <p:spPr>
          <a:xfrm>
            <a:off x="611188" y="2211388"/>
            <a:ext cx="66675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这是判定向量组的线性相关性的基本方法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49" name="Rectangle 8"/>
          <p:cNvSpPr/>
          <p:nvPr/>
        </p:nvSpPr>
        <p:spPr>
          <a:xfrm>
            <a:off x="611188" y="3079750"/>
            <a:ext cx="31718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利用定理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判断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50" name="Rectangle 9"/>
          <p:cNvSpPr/>
          <p:nvPr/>
        </p:nvSpPr>
        <p:spPr>
          <a:xfrm>
            <a:off x="569913" y="4587875"/>
            <a:ext cx="429895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(3)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利用行列式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推论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判断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51" name="Rectangle 10"/>
          <p:cNvSpPr/>
          <p:nvPr/>
        </p:nvSpPr>
        <p:spPr>
          <a:xfrm>
            <a:off x="565150" y="5378450"/>
            <a:ext cx="80010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此法仅适用于向量的个数与向量的维数相等的情形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1752" name="Rectangle 11"/>
          <p:cNvSpPr/>
          <p:nvPr/>
        </p:nvSpPr>
        <p:spPr>
          <a:xfrm>
            <a:off x="611188" y="3794125"/>
            <a:ext cx="2400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这是常用方法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31749" grpId="0"/>
      <p:bldP spid="31750" grpId="0"/>
      <p:bldP spid="31751" grpId="0"/>
      <p:bldP spid="317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4" name="Rectangle 4"/>
          <p:cNvSpPr/>
          <p:nvPr/>
        </p:nvSpPr>
        <p:spPr>
          <a:xfrm>
            <a:off x="1042988" y="476250"/>
            <a:ext cx="6048375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4.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向量组线性相关性的性质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2771" name="Rectangle 5"/>
          <p:cNvSpPr/>
          <p:nvPr/>
        </p:nvSpPr>
        <p:spPr>
          <a:xfrm>
            <a:off x="611188" y="4221163"/>
            <a:ext cx="79724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若向量组中有一部分向量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部分组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2772" name="Rectangle 7"/>
          <p:cNvSpPr/>
          <p:nvPr/>
        </p:nvSpPr>
        <p:spPr>
          <a:xfrm>
            <a:off x="611188" y="4941888"/>
            <a:ext cx="38227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则整个向量组线性相关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2773" name="Rectangle 9"/>
          <p:cNvSpPr/>
          <p:nvPr/>
        </p:nvSpPr>
        <p:spPr>
          <a:xfrm>
            <a:off x="611188" y="1412875"/>
            <a:ext cx="1955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考察向量组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2774" name="Object 6"/>
          <p:cNvGraphicFramePr>
            <a:graphicFrameLocks noGrp="1" noChangeAspect="1"/>
          </p:cNvGraphicFramePr>
          <p:nvPr>
            <p:ph sz="half"/>
          </p:nvPr>
        </p:nvGraphicFramePr>
        <p:xfrm>
          <a:off x="0" y="2205038"/>
          <a:ext cx="3097213" cy="166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1" imgW="1322705" imgH="711835" progId="Equation.DSMT4">
                  <p:embed/>
                </p:oleObj>
              </mc:Choice>
              <mc:Fallback>
                <p:oleObj name="" r:id="rId1" imgW="1322705" imgH="711835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2205038"/>
                        <a:ext cx="3097213" cy="16684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>
            <a:graphicFrameLocks noGrp="1" noChangeAspect="1"/>
          </p:cNvGraphicFramePr>
          <p:nvPr>
            <p:ph sz="half"/>
          </p:nvPr>
        </p:nvGraphicFramePr>
        <p:xfrm>
          <a:off x="4002088" y="2205038"/>
          <a:ext cx="5141912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3" imgW="2031365" imgH="711200" progId="Equation.DSMT4">
                  <p:embed/>
                </p:oleObj>
              </mc:Choice>
              <mc:Fallback>
                <p:oleObj name="" r:id="rId3" imgW="2031365" imgH="7112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02088" y="2205038"/>
                        <a:ext cx="5141912" cy="1800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Rectangle 16"/>
          <p:cNvSpPr/>
          <p:nvPr/>
        </p:nvSpPr>
        <p:spPr>
          <a:xfrm>
            <a:off x="3490913" y="2852738"/>
            <a:ext cx="533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和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2777" name="Rectangle 17"/>
          <p:cNvSpPr/>
          <p:nvPr/>
        </p:nvSpPr>
        <p:spPr>
          <a:xfrm>
            <a:off x="571500" y="5572125"/>
            <a:ext cx="6210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特别地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含零向量的向量组必线性相关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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2" grpId="0"/>
      <p:bldP spid="32773" grpId="0"/>
      <p:bldP spid="32776" grpId="0"/>
      <p:bldP spid="3277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4"/>
          <p:cNvSpPr/>
          <p:nvPr/>
        </p:nvSpPr>
        <p:spPr>
          <a:xfrm>
            <a:off x="609600" y="1484313"/>
            <a:ext cx="8369300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若向量组线性无关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则它的任何一个部分组都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3795" name="Rectangle 6"/>
          <p:cNvSpPr/>
          <p:nvPr/>
        </p:nvSpPr>
        <p:spPr>
          <a:xfrm>
            <a:off x="1785938" y="2214563"/>
            <a:ext cx="1625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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21509" name="Rectangle 8"/>
          <p:cNvSpPr/>
          <p:nvPr/>
        </p:nvSpPr>
        <p:spPr>
          <a:xfrm>
            <a:off x="1357313" y="857250"/>
            <a:ext cx="3378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的逆否命题为：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3797" name="Object 5"/>
          <p:cNvGraphicFramePr>
            <a:graphicFrameLocks noGrp="1" noChangeAspect="1"/>
          </p:cNvGraphicFramePr>
          <p:nvPr>
            <p:ph/>
          </p:nvPr>
        </p:nvGraphicFramePr>
        <p:xfrm>
          <a:off x="4464050" y="3286125"/>
          <a:ext cx="4679950" cy="166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" imgW="1993265" imgH="711200" progId="Equation.DSMT4">
                  <p:embed/>
                </p:oleObj>
              </mc:Choice>
              <mc:Fallback>
                <p:oleObj name="" r:id="rId1" imgW="1993265" imgH="7112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64050" y="3286125"/>
                        <a:ext cx="4679950" cy="16684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Rectangle 11"/>
          <p:cNvSpPr/>
          <p:nvPr/>
        </p:nvSpPr>
        <p:spPr>
          <a:xfrm>
            <a:off x="642938" y="3000375"/>
            <a:ext cx="1955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考察向量组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3799" name="Rectangle 12"/>
          <p:cNvSpPr/>
          <p:nvPr/>
        </p:nvSpPr>
        <p:spPr>
          <a:xfrm>
            <a:off x="571500" y="5143500"/>
            <a:ext cx="81629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+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且表法唯一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8" grpId="0"/>
      <p:bldP spid="3379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/>
          <p:nvPr/>
        </p:nvSpPr>
        <p:spPr>
          <a:xfrm>
            <a:off x="1185863" y="765175"/>
            <a:ext cx="763428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而向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3795" name="Rectangle 3"/>
          <p:cNvSpPr/>
          <p:nvPr/>
        </p:nvSpPr>
        <p:spPr>
          <a:xfrm>
            <a:off x="539750" y="1482725"/>
            <a:ext cx="847248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则向量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可由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3796" name="Rectangle 4"/>
          <p:cNvSpPr/>
          <p:nvPr/>
        </p:nvSpPr>
        <p:spPr>
          <a:xfrm>
            <a:off x="611188" y="2276475"/>
            <a:ext cx="43180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且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表示法唯一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3" name="Rectangle 4"/>
          <p:cNvSpPr/>
          <p:nvPr/>
        </p:nvSpPr>
        <p:spPr>
          <a:xfrm>
            <a:off x="1185863" y="765175"/>
            <a:ext cx="763428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而向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4" name="Rectangle 6"/>
          <p:cNvSpPr/>
          <p:nvPr/>
        </p:nvSpPr>
        <p:spPr>
          <a:xfrm>
            <a:off x="428625" y="1357313"/>
            <a:ext cx="847248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则向量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可由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5" name="Rectangle 8"/>
          <p:cNvSpPr/>
          <p:nvPr/>
        </p:nvSpPr>
        <p:spPr>
          <a:xfrm>
            <a:off x="500063" y="2071688"/>
            <a:ext cx="43180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且表示法唯一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6" name="Rectangle 9"/>
          <p:cNvSpPr/>
          <p:nvPr/>
        </p:nvSpPr>
        <p:spPr>
          <a:xfrm>
            <a:off x="857250" y="3429000"/>
            <a:ext cx="2870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例如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任意一向量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3786188" y="2571750"/>
          <a:ext cx="1463675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" imgW="648970" imgH="967105" progId="Equation.DSMT4">
                  <p:embed/>
                </p:oleObj>
              </mc:Choice>
              <mc:Fallback>
                <p:oleObj name="" r:id="rId1" imgW="648970" imgH="967105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86188" y="2571750"/>
                        <a:ext cx="1463675" cy="2160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13"/>
          <p:cNvSpPr/>
          <p:nvPr/>
        </p:nvSpPr>
        <p:spPr>
          <a:xfrm>
            <a:off x="1285875" y="4929188"/>
            <a:ext cx="355917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可由单位坐标向量组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4643438" y="4786313"/>
          <a:ext cx="20875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3" imgW="737870" imgH="229235" progId="Equation.DSMT4">
                  <p:embed/>
                </p:oleObj>
              </mc:Choice>
              <mc:Fallback>
                <p:oleObj name="" r:id="rId3" imgW="737870" imgH="229235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3438" y="4786313"/>
                        <a:ext cx="2087562" cy="647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9" name="Rectangle 14"/>
          <p:cNvSpPr/>
          <p:nvPr/>
        </p:nvSpPr>
        <p:spPr>
          <a:xfrm>
            <a:off x="1000125" y="5572125"/>
            <a:ext cx="3022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Times New Roman" panose="02020603050405020304" pitchFamily="18" charset="0"/>
              </a:rPr>
              <a:t>唯一地线性表示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为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Times New Roman" panose="02020603050405020304" pitchFamily="18" charset="0"/>
            </a:endParaRPr>
          </a:p>
        </p:txBody>
      </p:sp>
      <p:graphicFrame>
        <p:nvGraphicFramePr>
          <p:cNvPr id="35850" name="Object 10"/>
          <p:cNvGraphicFramePr>
            <a:graphicFrameLocks noChangeAspect="1"/>
          </p:cNvGraphicFramePr>
          <p:nvPr/>
        </p:nvGraphicFramePr>
        <p:xfrm>
          <a:off x="4000500" y="5572125"/>
          <a:ext cx="39608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5" imgW="1587500" imgH="228600" progId="Equation.DSMT4">
                  <p:embed/>
                </p:oleObj>
              </mc:Choice>
              <mc:Fallback>
                <p:oleObj name="" r:id="rId5" imgW="1587500" imgH="2286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00500" y="5572125"/>
                        <a:ext cx="3960813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9" name="Rectangle 18"/>
          <p:cNvSpPr/>
          <p:nvPr/>
        </p:nvSpPr>
        <p:spPr>
          <a:xfrm>
            <a:off x="8012113" y="6092825"/>
            <a:ext cx="177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4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3"/>
          <p:cNvSpPr txBox="1"/>
          <p:nvPr/>
        </p:nvSpPr>
        <p:spPr>
          <a:xfrm>
            <a:off x="228600" y="228600"/>
            <a:ext cx="8686800" cy="22225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30000"/>
              </a:lnSpc>
              <a:buFont typeface="Symbol" panose="05050102010706020507" pitchFamily="18" charset="2"/>
              <a:buChar char=" "/>
            </a:pPr>
            <a:r>
              <a:rPr lang="zh-CN" altLang="en-US" dirty="0">
                <a:solidFill>
                  <a:srgbClr val="CC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例</a:t>
            </a:r>
            <a:r>
              <a:rPr lang="en-US" altLang="zh-CN" dirty="0">
                <a:solidFill>
                  <a:srgbClr val="CC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9</a:t>
            </a:r>
            <a:r>
              <a:rPr lang="en-US" altLang="zh-CN" dirty="0">
                <a:solidFill>
                  <a:schemeClr val="tx2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设向量组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线性相关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 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30000"/>
              </a:lnSpc>
              <a:buFont typeface="Symbol" panose="05050102010706020507" pitchFamily="18" charset="2"/>
              <a:buChar char=" "/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性无关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证明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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不能由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62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charRg st="62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866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9" name="Rectangle 5"/>
          <p:cNvSpPr>
            <a:spLocks noGrp="1"/>
          </p:cNvSpPr>
          <p:nvPr>
            <p:ph type="body" sz="half"/>
          </p:nvPr>
        </p:nvSpPr>
        <p:spPr>
          <a:xfrm>
            <a:off x="0" y="476250"/>
            <a:ext cx="4762500" cy="8207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eaLnBrk="1" hangingPunct="1">
              <a:buNone/>
            </a:pPr>
            <a:r>
              <a:rPr lang="en-US" altLang="zh-CN" sz="3200" dirty="0">
                <a:solidFill>
                  <a:srgbClr val="CC0000"/>
                </a:solidFill>
                <a:ea typeface="华文中宋" panose="02010600040101010101" pitchFamily="2" charset="-122"/>
              </a:rPr>
              <a:t>1.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向量组的线性组合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sz="quarter"/>
          </p:nvPr>
        </p:nvGraphicFramePr>
        <p:xfrm>
          <a:off x="8639175" y="3860800"/>
          <a:ext cx="5048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55270" imgH="229870" progId="Equation.DSMT4">
                  <p:embed/>
                </p:oleObj>
              </mc:Choice>
              <mc:Fallback>
                <p:oleObj name="" r:id="rId1" imgW="255270" imgH="22987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639175" y="3860800"/>
                        <a:ext cx="504825" cy="454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3"/>
          <p:cNvGraphicFramePr>
            <a:graphicFrameLocks noGrp="1" noChangeAspect="1"/>
          </p:cNvGraphicFramePr>
          <p:nvPr>
            <p:ph sz="quarter"/>
          </p:nvPr>
        </p:nvGraphicFramePr>
        <p:xfrm>
          <a:off x="8640763" y="2781300"/>
          <a:ext cx="503237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255270" imgH="229870" progId="Equation.DSMT4">
                  <p:embed/>
                </p:oleObj>
              </mc:Choice>
              <mc:Fallback>
                <p:oleObj name="" r:id="rId3" imgW="255270" imgH="22987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40763" y="2781300"/>
                        <a:ext cx="503237" cy="454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/>
          <p:nvPr/>
        </p:nvSpPr>
        <p:spPr>
          <a:xfrm>
            <a:off x="539750" y="1268413"/>
            <a:ext cx="4389438" cy="8540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在平面解析几何中我们知道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: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平面上的向量 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31" name="Rectangle 7"/>
          <p:cNvSpPr/>
          <p:nvPr/>
        </p:nvSpPr>
        <p:spPr>
          <a:xfrm>
            <a:off x="611188" y="2276475"/>
            <a:ext cx="364648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    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共线：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2" name="Rectangle 8"/>
          <p:cNvSpPr/>
          <p:nvPr/>
        </p:nvSpPr>
        <p:spPr>
          <a:xfrm>
            <a:off x="5364163" y="765175"/>
            <a:ext cx="3694112" cy="8524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共线时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任意一个向量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033" name="Picture 9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063" y="763588"/>
            <a:ext cx="827087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4" name="Picture 10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088" y="2205038"/>
            <a:ext cx="827087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5" name="Picture 14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775" y="1628775"/>
            <a:ext cx="827088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6" name="Picture 15" descr="图片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7313" y="2276475"/>
            <a:ext cx="1204912" cy="465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7" name="Picture 20" descr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025" y="1196975"/>
            <a:ext cx="331788" cy="431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Group 27"/>
          <p:cNvGrpSpPr/>
          <p:nvPr/>
        </p:nvGrpSpPr>
        <p:grpSpPr>
          <a:xfrm>
            <a:off x="1042988" y="3284538"/>
            <a:ext cx="2481262" cy="2303462"/>
            <a:chOff x="0" y="0"/>
            <a:chExt cx="1563" cy="1451"/>
          </a:xfrm>
        </p:grpSpPr>
        <p:sp>
          <p:nvSpPr>
            <p:cNvPr id="1061" name="Line 21"/>
            <p:cNvSpPr/>
            <p:nvPr/>
          </p:nvSpPr>
          <p:spPr>
            <a:xfrm>
              <a:off x="0" y="862"/>
              <a:ext cx="1543" cy="0"/>
            </a:xfrm>
            <a:prstGeom prst="line">
              <a:avLst/>
            </a:prstGeom>
            <a:ln w="22225" cap="flat" cmpd="sng">
              <a:solidFill>
                <a:srgbClr val="FF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1062" name="Line 22"/>
            <p:cNvSpPr/>
            <p:nvPr/>
          </p:nvSpPr>
          <p:spPr>
            <a:xfrm flipV="1">
              <a:off x="273" y="0"/>
              <a:ext cx="0" cy="1451"/>
            </a:xfrm>
            <a:prstGeom prst="line">
              <a:avLst/>
            </a:prstGeom>
            <a:ln w="22225" cap="flat" cmpd="sng">
              <a:solidFill>
                <a:srgbClr val="FF0000"/>
              </a:solidFill>
              <a:prstDash val="solid"/>
              <a:headEnd type="none" w="med" len="med"/>
              <a:tailEnd type="arrow" w="lg" len="med"/>
            </a:ln>
          </p:spPr>
        </p:sp>
        <p:sp>
          <p:nvSpPr>
            <p:cNvPr id="1063" name="Rectangle 23"/>
            <p:cNvSpPr/>
            <p:nvPr/>
          </p:nvSpPr>
          <p:spPr>
            <a:xfrm>
              <a:off x="46" y="19"/>
              <a:ext cx="133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ctr">
              <a:spAutoFit/>
            </a:bodyPr>
            <a:p>
              <a:pPr lvl="0" eaLnBrk="1" hangingPunct="1"/>
              <a:r>
                <a:rPr lang="zh-CN" alt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y</a:t>
              </a:r>
              <a:endPara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64" name="Text Box 24"/>
            <p:cNvSpPr txBox="1"/>
            <p:nvPr/>
          </p:nvSpPr>
          <p:spPr>
            <a:xfrm>
              <a:off x="1406" y="998"/>
              <a:ext cx="157" cy="1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/>
            <a:p>
              <a:pPr lvl="0" algn="just" eaLnBrk="1" hangingPunct="1"/>
              <a:endParaRPr lang="en-US" altLang="zh-CN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65" name="Rectangle 25"/>
            <p:cNvSpPr/>
            <p:nvPr/>
          </p:nvSpPr>
          <p:spPr>
            <a:xfrm>
              <a:off x="1406" y="939"/>
              <a:ext cx="96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66" name="Rectangle 26"/>
            <p:cNvSpPr/>
            <p:nvPr/>
          </p:nvSpPr>
          <p:spPr>
            <a:xfrm>
              <a:off x="46" y="926"/>
              <a:ext cx="139" cy="2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ctr">
              <a:spAutoFit/>
            </a:bodyPr>
            <a:p>
              <a:pPr lvl="0" eaLnBrk="1" hangingPunct="1"/>
              <a:r>
                <a:rPr lang="en-US" altLang="zh-CN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39" name="Line 28"/>
          <p:cNvSpPr/>
          <p:nvPr/>
        </p:nvSpPr>
        <p:spPr>
          <a:xfrm flipV="1">
            <a:off x="1547813" y="3860800"/>
            <a:ext cx="719137" cy="719138"/>
          </a:xfrm>
          <a:prstGeom prst="line">
            <a:avLst/>
          </a:prstGeom>
          <a:ln w="19050" cap="flat" cmpd="sng">
            <a:solidFill>
              <a:srgbClr val="0000FF"/>
            </a:solidFill>
            <a:prstDash val="solid"/>
            <a:headEnd type="none" w="med" len="med"/>
            <a:tailEnd type="arrow" w="lg" len="lg"/>
          </a:ln>
        </p:spPr>
      </p:sp>
      <p:sp>
        <p:nvSpPr>
          <p:cNvPr id="1040" name="Line 29"/>
          <p:cNvSpPr/>
          <p:nvPr/>
        </p:nvSpPr>
        <p:spPr>
          <a:xfrm flipV="1">
            <a:off x="1474788" y="3429000"/>
            <a:ext cx="1223962" cy="1223963"/>
          </a:xfrm>
          <a:prstGeom prst="line">
            <a:avLst/>
          </a:prstGeom>
          <a:ln w="19050" cap="flat" cmpd="sng">
            <a:solidFill>
              <a:srgbClr val="0000FF"/>
            </a:solidFill>
            <a:prstDash val="solid"/>
            <a:headEnd type="none" w="med" len="med"/>
            <a:tailEnd type="arrow" w="lg" len="lg"/>
          </a:ln>
        </p:spPr>
      </p:sp>
      <p:pic>
        <p:nvPicPr>
          <p:cNvPr id="1041" name="Picture 30" descr="图片8"/>
          <p:cNvPicPr>
            <a:picLocks noChangeAspect="1"/>
          </p:cNvPicPr>
          <p:nvPr/>
        </p:nvPicPr>
        <p:blipFill>
          <a:blip r:embed="rId6"/>
          <a:srcRect l="65744" t="-15700"/>
          <a:stretch>
            <a:fillRect/>
          </a:stretch>
        </p:blipFill>
        <p:spPr>
          <a:xfrm>
            <a:off x="2124075" y="3860800"/>
            <a:ext cx="412750" cy="538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2" name="Picture 31" descr="图片8"/>
          <p:cNvPicPr>
            <a:picLocks noChangeAspect="1"/>
          </p:cNvPicPr>
          <p:nvPr/>
        </p:nvPicPr>
        <p:blipFill>
          <a:blip r:embed="rId6"/>
          <a:srcRect r="83662" b="10922"/>
          <a:stretch>
            <a:fillRect/>
          </a:stretch>
        </p:blipFill>
        <p:spPr>
          <a:xfrm>
            <a:off x="2700338" y="3429000"/>
            <a:ext cx="196850" cy="4143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Group 44"/>
          <p:cNvGrpSpPr/>
          <p:nvPr/>
        </p:nvGrpSpPr>
        <p:grpSpPr>
          <a:xfrm>
            <a:off x="5940425" y="2779713"/>
            <a:ext cx="2697163" cy="2519362"/>
            <a:chOff x="0" y="0"/>
            <a:chExt cx="1699" cy="1587"/>
          </a:xfrm>
        </p:grpSpPr>
        <p:grpSp>
          <p:nvGrpSpPr>
            <p:cNvPr id="1049" name="Group 32"/>
            <p:cNvGrpSpPr/>
            <p:nvPr/>
          </p:nvGrpSpPr>
          <p:grpSpPr>
            <a:xfrm>
              <a:off x="136" y="136"/>
              <a:ext cx="1563" cy="1451"/>
              <a:chOff x="0" y="0"/>
              <a:chExt cx="1563" cy="1451"/>
            </a:xfrm>
          </p:grpSpPr>
          <p:sp>
            <p:nvSpPr>
              <p:cNvPr id="1055" name="Line 33"/>
              <p:cNvSpPr/>
              <p:nvPr/>
            </p:nvSpPr>
            <p:spPr>
              <a:xfrm>
                <a:off x="0" y="862"/>
                <a:ext cx="1543" cy="0"/>
              </a:xfrm>
              <a:prstGeom prst="line">
                <a:avLst/>
              </a:prstGeom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arrow" w="lg" len="lg"/>
              </a:ln>
            </p:spPr>
          </p:sp>
          <p:sp>
            <p:nvSpPr>
              <p:cNvPr id="1056" name="Line 34"/>
              <p:cNvSpPr/>
              <p:nvPr/>
            </p:nvSpPr>
            <p:spPr>
              <a:xfrm flipV="1">
                <a:off x="273" y="0"/>
                <a:ext cx="0" cy="1451"/>
              </a:xfrm>
              <a:prstGeom prst="line">
                <a:avLst/>
              </a:prstGeom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arrow" w="lg" len="med"/>
              </a:ln>
            </p:spPr>
          </p:sp>
          <p:sp>
            <p:nvSpPr>
              <p:cNvPr id="1057" name="Rectangle 35"/>
              <p:cNvSpPr/>
              <p:nvPr/>
            </p:nvSpPr>
            <p:spPr>
              <a:xfrm>
                <a:off x="46" y="19"/>
                <a:ext cx="133" cy="2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ctr">
                <a:spAutoFit/>
              </a:bodyPr>
              <a:p>
                <a:pPr lvl="0" eaLnBrk="1" hangingPunct="1"/>
                <a:r>
                  <a:rPr lang="zh-CN" alt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y</a:t>
                </a:r>
                <a:endParaRPr lang="en-US" altLang="zh-CN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8" name="Text Box 36"/>
              <p:cNvSpPr txBox="1"/>
              <p:nvPr/>
            </p:nvSpPr>
            <p:spPr>
              <a:xfrm>
                <a:off x="1406" y="998"/>
                <a:ext cx="157" cy="1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/>
              <a:p>
                <a:pPr lvl="0" algn="just" eaLnBrk="1" hangingPunct="1"/>
                <a:endPara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9" name="Rectangle 37"/>
              <p:cNvSpPr/>
              <p:nvPr/>
            </p:nvSpPr>
            <p:spPr>
              <a:xfrm>
                <a:off x="1406" y="939"/>
                <a:ext cx="96" cy="2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endParaRPr lang="zh-CN" altLang="en-US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60" name="Rectangle 38"/>
              <p:cNvSpPr/>
              <p:nvPr/>
            </p:nvSpPr>
            <p:spPr>
              <a:xfrm>
                <a:off x="46" y="926"/>
                <a:ext cx="139" cy="2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ctr">
                <a:spAutoFit/>
              </a:bodyPr>
              <a:p>
                <a:pPr lvl="0" eaLnBrk="1" hangingPunct="1"/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endParaRPr lang="en-US" altLang="zh-CN" sz="2400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50" name="Line 39"/>
            <p:cNvSpPr/>
            <p:nvPr/>
          </p:nvSpPr>
          <p:spPr>
            <a:xfrm flipV="1">
              <a:off x="408" y="545"/>
              <a:ext cx="453" cy="453"/>
            </a:xfrm>
            <a:prstGeom prst="line">
              <a:avLst/>
            </a:prstGeom>
            <a:ln w="19050" cap="flat" cmpd="sng">
              <a:solidFill>
                <a:srgbClr val="0000FF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1051" name="Line 40"/>
            <p:cNvSpPr/>
            <p:nvPr/>
          </p:nvSpPr>
          <p:spPr>
            <a:xfrm>
              <a:off x="408" y="998"/>
              <a:ext cx="499" cy="318"/>
            </a:xfrm>
            <a:prstGeom prst="line">
              <a:avLst/>
            </a:prstGeom>
            <a:ln w="19050" cap="flat" cmpd="sng">
              <a:solidFill>
                <a:srgbClr val="0000FF"/>
              </a:solidFill>
              <a:prstDash val="solid"/>
              <a:headEnd type="none" w="med" len="med"/>
              <a:tailEnd type="arrow" w="lg" len="lg"/>
            </a:ln>
          </p:spPr>
        </p:sp>
        <p:pic>
          <p:nvPicPr>
            <p:cNvPr id="1052" name="Picture 41" descr="图片8"/>
            <p:cNvPicPr>
              <a:picLocks noChangeAspect="1"/>
            </p:cNvPicPr>
            <p:nvPr/>
          </p:nvPicPr>
          <p:blipFill>
            <a:blip r:embed="rId6"/>
            <a:srcRect l="65744" t="-15700"/>
            <a:stretch>
              <a:fillRect/>
            </a:stretch>
          </p:blipFill>
          <p:spPr>
            <a:xfrm>
              <a:off x="771" y="227"/>
              <a:ext cx="260" cy="3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53" name="Picture 42" descr="图片8"/>
            <p:cNvPicPr>
              <a:picLocks noChangeAspect="1"/>
            </p:cNvPicPr>
            <p:nvPr/>
          </p:nvPicPr>
          <p:blipFill>
            <a:blip r:embed="rId6"/>
            <a:srcRect r="83662" b="10922"/>
            <a:stretch>
              <a:fillRect/>
            </a:stretch>
          </p:blipFill>
          <p:spPr>
            <a:xfrm>
              <a:off x="952" y="1270"/>
              <a:ext cx="124" cy="2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4" name="Line 43"/>
            <p:cNvSpPr/>
            <p:nvPr/>
          </p:nvSpPr>
          <p:spPr>
            <a:xfrm flipH="1" flipV="1">
              <a:off x="0" y="0"/>
              <a:ext cx="408" cy="998"/>
            </a:xfrm>
            <a:prstGeom prst="line">
              <a:avLst/>
            </a:prstGeom>
            <a:ln w="19050" cap="flat" cmpd="sng">
              <a:solidFill>
                <a:srgbClr val="0000FF"/>
              </a:solidFill>
              <a:prstDash val="solid"/>
              <a:headEnd type="none" w="med" len="med"/>
              <a:tailEnd type="arrow" w="lg" len="lg"/>
            </a:ln>
          </p:spPr>
        </p:sp>
      </p:grpSp>
      <p:pic>
        <p:nvPicPr>
          <p:cNvPr id="1044" name="Picture 45" descr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3213100"/>
            <a:ext cx="331788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5" name="Line 47"/>
          <p:cNvSpPr/>
          <p:nvPr/>
        </p:nvSpPr>
        <p:spPr>
          <a:xfrm flipH="1" flipV="1">
            <a:off x="5219700" y="3500438"/>
            <a:ext cx="1366838" cy="865187"/>
          </a:xfrm>
          <a:prstGeom prst="line">
            <a:avLst/>
          </a:prstGeom>
          <a:ln w="22225" cap="flat" cmpd="sng">
            <a:solidFill>
              <a:srgbClr val="800080"/>
            </a:solidFill>
            <a:prstDash val="solid"/>
            <a:headEnd type="none" w="med" len="med"/>
            <a:tailEnd type="arrow" w="lg" len="lg"/>
          </a:ln>
        </p:spPr>
      </p:sp>
      <p:sp>
        <p:nvSpPr>
          <p:cNvPr id="1046" name="Line 48"/>
          <p:cNvSpPr/>
          <p:nvPr/>
        </p:nvSpPr>
        <p:spPr>
          <a:xfrm flipV="1">
            <a:off x="5219700" y="2779713"/>
            <a:ext cx="719138" cy="719137"/>
          </a:xfrm>
          <a:prstGeom prst="line">
            <a:avLst/>
          </a:prstGeom>
          <a:ln w="22225" cap="flat" cmpd="sng">
            <a:solidFill>
              <a:srgbClr val="9900CC"/>
            </a:solidFill>
            <a:prstDash val="solid"/>
            <a:headEnd type="none" w="med" len="med"/>
            <a:tailEnd type="arrow" w="lg" len="lg"/>
          </a:ln>
        </p:spPr>
      </p:sp>
      <p:sp>
        <p:nvSpPr>
          <p:cNvPr id="1047" name="Rectangle 54"/>
          <p:cNvSpPr/>
          <p:nvPr/>
        </p:nvSpPr>
        <p:spPr>
          <a:xfrm>
            <a:off x="0" y="31400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027" name="Object 42"/>
          <p:cNvGraphicFramePr>
            <a:graphicFrameLocks noChangeAspect="1"/>
          </p:cNvGraphicFramePr>
          <p:nvPr/>
        </p:nvGraphicFramePr>
        <p:xfrm>
          <a:off x="5867400" y="5445125"/>
          <a:ext cx="22320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8" imgW="839470" imgH="229235" progId="Equation.DSMT4">
                  <p:embed/>
                </p:oleObj>
              </mc:Choice>
              <mc:Fallback>
                <p:oleObj name="" r:id="rId8" imgW="839470" imgH="22923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67400" y="5445125"/>
                        <a:ext cx="2232025" cy="606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148263" y="1628775"/>
            <a:ext cx="3744912" cy="944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由平行四边形法则，可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找到常数</a:t>
            </a:r>
            <a:r>
              <a:rPr lang="zh-CN" altLang="en-US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k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、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k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使  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  <p:bldP spid="1031" grpId="0"/>
      <p:bldP spid="1032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228600" y="4140200"/>
            <a:ext cx="8686800" cy="5127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 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(2)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用反证法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  <p:sp>
        <p:nvSpPr>
          <p:cNvPr id="37891" name="Text Box 3"/>
          <p:cNvSpPr txBox="1"/>
          <p:nvPr/>
        </p:nvSpPr>
        <p:spPr>
          <a:xfrm>
            <a:off x="228600" y="228600"/>
            <a:ext cx="8686800" cy="22225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30000"/>
              </a:lnSpc>
              <a:buFont typeface="Symbol" panose="05050102010706020507" pitchFamily="18" charset="2"/>
              <a:buChar char=" "/>
            </a:pPr>
            <a:r>
              <a:rPr lang="zh-CN" altLang="en-US" dirty="0">
                <a:solidFill>
                  <a:srgbClr val="CC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例</a:t>
            </a:r>
            <a:r>
              <a:rPr lang="en-US" altLang="zh-CN" dirty="0">
                <a:solidFill>
                  <a:srgbClr val="CC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9</a:t>
            </a:r>
            <a:r>
              <a:rPr lang="en-US" altLang="zh-CN" dirty="0">
                <a:solidFill>
                  <a:schemeClr val="tx2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设向量组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线性相关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 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30000"/>
              </a:lnSpc>
              <a:buFont typeface="Symbol" panose="05050102010706020507" pitchFamily="18" charset="2"/>
              <a:buChar char=" "/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性无关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证明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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不能由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  <p:sp>
        <p:nvSpPr>
          <p:cNvPr id="37892" name="Text Box 4"/>
          <p:cNvSpPr txBox="1"/>
          <p:nvPr/>
        </p:nvSpPr>
        <p:spPr>
          <a:xfrm>
            <a:off x="277813" y="2765425"/>
            <a:ext cx="8686800" cy="5127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      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因为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所以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也线性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37893" name="Rectangle 5"/>
          <p:cNvSpPr/>
          <p:nvPr/>
        </p:nvSpPr>
        <p:spPr>
          <a:xfrm>
            <a:off x="874713" y="2765425"/>
            <a:ext cx="889000" cy="5127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CC0000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证明 </a:t>
            </a:r>
            <a:r>
              <a:rPr lang="zh-CN" altLang="en-US" dirty="0">
                <a:solidFill>
                  <a:schemeClr val="tx2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  <p:sp>
        <p:nvSpPr>
          <p:cNvPr id="37894" name="Rectangle 6"/>
          <p:cNvSpPr/>
          <p:nvPr/>
        </p:nvSpPr>
        <p:spPr>
          <a:xfrm>
            <a:off x="323850" y="5435600"/>
            <a:ext cx="8496300" cy="5127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因此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这与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 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37895" name="Rectangle 7"/>
          <p:cNvSpPr/>
          <p:nvPr/>
        </p:nvSpPr>
        <p:spPr>
          <a:xfrm>
            <a:off x="1285875" y="3413125"/>
            <a:ext cx="7678738" cy="5127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又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线性相关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所以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</a:endParaRPr>
          </a:p>
        </p:txBody>
      </p:sp>
      <p:sp>
        <p:nvSpPr>
          <p:cNvPr id="37896" name="Rectangle 9"/>
          <p:cNvSpPr/>
          <p:nvPr/>
        </p:nvSpPr>
        <p:spPr>
          <a:xfrm>
            <a:off x="298450" y="3421063"/>
            <a:ext cx="889000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无关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37897" name="Rectangle 13"/>
          <p:cNvSpPr/>
          <p:nvPr/>
        </p:nvSpPr>
        <p:spPr>
          <a:xfrm>
            <a:off x="1020763" y="4787900"/>
            <a:ext cx="7905750" cy="5127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假设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 而由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知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能由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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37898" name="Rectangle 15"/>
          <p:cNvSpPr/>
          <p:nvPr/>
        </p:nvSpPr>
        <p:spPr>
          <a:xfrm>
            <a:off x="323850" y="6084888"/>
            <a:ext cx="2400300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线性无关矛盾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  </a:t>
            </a:r>
            <a:endParaRPr lang="zh-CN" altLang="en-US" dirty="0">
              <a:solidFill>
                <a:srgbClr val="0000FF"/>
              </a:solidFill>
              <a:latin typeface="Symbol" panose="05050102010706020507" pitchFamily="18" charset="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charRg st="48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62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charRg st="62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892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895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89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7894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/>
      <p:bldP spid="37891" grpId="0" build="p"/>
      <p:bldP spid="37892" grpId="0" build="p"/>
      <p:bldP spid="37893" grpId="0" build="p"/>
      <p:bldP spid="37894" grpId="0" build="p"/>
      <p:bldP spid="37895" grpId="0" build="p"/>
      <p:bldP spid="37896" grpId="0"/>
      <p:bldP spid="37897" grpId="0"/>
      <p:bldP spid="3789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2"/>
          <p:cNvSpPr/>
          <p:nvPr/>
        </p:nvSpPr>
        <p:spPr>
          <a:xfrm>
            <a:off x="971550" y="560388"/>
            <a:ext cx="254793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考察向量组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：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3557" name="Rectangle 3"/>
          <p:cNvSpPr/>
          <p:nvPr/>
        </p:nvSpPr>
        <p:spPr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2181225" y="1125538"/>
          <a:ext cx="4519613" cy="217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1892300" imgH="914400" progId="Equation.DSMT4">
                  <p:embed/>
                </p:oleObj>
              </mc:Choice>
              <mc:Fallback>
                <p:oleObj name="" r:id="rId1" imgW="1892300" imgH="9144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81225" y="1125538"/>
                        <a:ext cx="4519613" cy="21732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Rectangle 5"/>
          <p:cNvSpPr/>
          <p:nvPr/>
        </p:nvSpPr>
        <p:spPr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3559" name="Rectangle 6"/>
          <p:cNvSpPr/>
          <p:nvPr/>
        </p:nvSpPr>
        <p:spPr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8919" name="Rectangle 7"/>
          <p:cNvSpPr/>
          <p:nvPr/>
        </p:nvSpPr>
        <p:spPr>
          <a:xfrm>
            <a:off x="323850" y="3429000"/>
            <a:ext cx="3381375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8920" name="Object 8"/>
          <p:cNvGraphicFramePr>
            <a:graphicFrameLocks noGrp="1" noChangeAspect="1"/>
          </p:cNvGraphicFramePr>
          <p:nvPr>
            <p:ph/>
          </p:nvPr>
        </p:nvGraphicFramePr>
        <p:xfrm>
          <a:off x="4751388" y="4110038"/>
          <a:ext cx="4392612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3" imgW="1840865" imgH="711200" progId="Equation.DSMT4">
                  <p:embed/>
                </p:oleObj>
              </mc:Choice>
              <mc:Fallback>
                <p:oleObj name="" r:id="rId3" imgW="1840865" imgH="7112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51388" y="4110038"/>
                        <a:ext cx="4392612" cy="1695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1" name="Rectangle 9"/>
          <p:cNvSpPr/>
          <p:nvPr/>
        </p:nvSpPr>
        <p:spPr>
          <a:xfrm>
            <a:off x="323850" y="5954713"/>
            <a:ext cx="5395913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易知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8922" name="矩形 9"/>
          <p:cNvSpPr/>
          <p:nvPr/>
        </p:nvSpPr>
        <p:spPr>
          <a:xfrm>
            <a:off x="3563938" y="3357563"/>
            <a:ext cx="55800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去掉每个向量的最后一个分量得：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9" grpId="0"/>
      <p:bldP spid="38921" grpId="0"/>
      <p:bldP spid="389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4"/>
          <p:cNvSpPr/>
          <p:nvPr/>
        </p:nvSpPr>
        <p:spPr>
          <a:xfrm>
            <a:off x="755650" y="549275"/>
            <a:ext cx="831691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性质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4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的每个向量都增加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  </a:t>
            </a:r>
            <a:r>
              <a:rPr lang="zh-CN" altLang="en-US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i="1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67" name="Rectangle 5"/>
          <p:cNvSpPr/>
          <p:nvPr/>
        </p:nvSpPr>
        <p:spPr>
          <a:xfrm>
            <a:off x="812800" y="1262063"/>
            <a:ext cx="60198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分量后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得到向量组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68" name="Rectangle 6"/>
          <p:cNvSpPr/>
          <p:nvPr/>
        </p:nvSpPr>
        <p:spPr>
          <a:xfrm>
            <a:off x="755650" y="2060575"/>
            <a:ext cx="82804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那么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69" name="Rectangle 8"/>
          <p:cNvSpPr/>
          <p:nvPr/>
        </p:nvSpPr>
        <p:spPr>
          <a:xfrm>
            <a:off x="752475" y="2786063"/>
            <a:ext cx="24511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也线性相关；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70" name="Rectangle 9"/>
          <p:cNvSpPr/>
          <p:nvPr/>
        </p:nvSpPr>
        <p:spPr>
          <a:xfrm>
            <a:off x="755650" y="3578225"/>
            <a:ext cx="830897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若向量组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那么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,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71" name="Rectangle 10"/>
          <p:cNvSpPr/>
          <p:nvPr/>
        </p:nvSpPr>
        <p:spPr>
          <a:xfrm>
            <a:off x="755650" y="4297363"/>
            <a:ext cx="22447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b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也线性无关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3"/>
          <p:cNvSpPr/>
          <p:nvPr/>
        </p:nvSpPr>
        <p:spPr>
          <a:xfrm>
            <a:off x="684213" y="1198563"/>
            <a:ext cx="8180387" cy="4254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定义1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向量组                      和向量   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若存在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986088" y="1193800"/>
          <a:ext cx="252095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991870" imgH="228600" progId="Equation.DSMT4">
                  <p:embed/>
                </p:oleObj>
              </mc:Choice>
              <mc:Fallback>
                <p:oleObj name="" r:id="rId1" imgW="991870" imgH="2286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86088" y="1193800"/>
                        <a:ext cx="2520950" cy="579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/>
          <p:cNvGrpSpPr/>
          <p:nvPr/>
        </p:nvGrpSpPr>
        <p:grpSpPr>
          <a:xfrm>
            <a:off x="468313" y="1844675"/>
            <a:ext cx="4406900" cy="576263"/>
            <a:chOff x="0" y="0"/>
            <a:chExt cx="2776" cy="363"/>
          </a:xfrm>
        </p:grpSpPr>
        <p:graphicFrame>
          <p:nvGraphicFramePr>
            <p:cNvPr id="2052" name="Object 5"/>
            <p:cNvGraphicFramePr>
              <a:graphicFrameLocks noChangeAspect="1"/>
            </p:cNvGraphicFramePr>
            <p:nvPr/>
          </p:nvGraphicFramePr>
          <p:xfrm>
            <a:off x="680" y="0"/>
            <a:ext cx="127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3" imgW="801370" imgH="228600" progId="Equation.DSMT4">
                    <p:embed/>
                  </p:oleObj>
                </mc:Choice>
                <mc:Fallback>
                  <p:oleObj name="" r:id="rId3" imgW="801370" imgH="228600" progId="Equation.DSMT4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80" y="0"/>
                          <a:ext cx="1270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3" name="Rectangle 7"/>
            <p:cNvSpPr/>
            <p:nvPr/>
          </p:nvSpPr>
          <p:spPr>
            <a:xfrm>
              <a:off x="0" y="3"/>
              <a:ext cx="2776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一组数                   使得    </a:t>
              </a:r>
              <a:endPara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pic>
        <p:nvPicPr>
          <p:cNvPr id="11271" name="Picture 8" descr="图片8"/>
          <p:cNvPicPr>
            <a:picLocks noChangeAspect="1"/>
          </p:cNvPicPr>
          <p:nvPr/>
        </p:nvPicPr>
        <p:blipFill>
          <a:blip r:embed="rId5"/>
          <a:srcRect r="82082" b="7167"/>
          <a:stretch>
            <a:fillRect/>
          </a:stretch>
        </p:blipFill>
        <p:spPr>
          <a:xfrm>
            <a:off x="6659563" y="1196975"/>
            <a:ext cx="2159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6" name="Rectangle 9"/>
          <p:cNvSpPr/>
          <p:nvPr/>
        </p:nvSpPr>
        <p:spPr>
          <a:xfrm>
            <a:off x="0" y="31416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2268538" y="2492375"/>
          <a:ext cx="421005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6" imgW="1625600" imgH="228600" progId="Equation.DSMT4">
                  <p:embed/>
                </p:oleObj>
              </mc:Choice>
              <mc:Fallback>
                <p:oleObj name="" r:id="rId6" imgW="1625600" imgH="2286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68538" y="2492375"/>
                        <a:ext cx="4210050" cy="593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Rectangle 11"/>
          <p:cNvSpPr/>
          <p:nvPr/>
        </p:nvSpPr>
        <p:spPr>
          <a:xfrm>
            <a:off x="395288" y="3260725"/>
            <a:ext cx="849153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则称向量   是向量组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线性组合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又称向量   可以由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1275" name="Picture 12" descr="图片8"/>
          <p:cNvPicPr>
            <a:picLocks noChangeAspect="1"/>
          </p:cNvPicPr>
          <p:nvPr/>
        </p:nvPicPr>
        <p:blipFill>
          <a:blip r:embed="rId5"/>
          <a:srcRect r="82082" b="7167"/>
          <a:stretch>
            <a:fillRect/>
          </a:stretch>
        </p:blipFill>
        <p:spPr>
          <a:xfrm>
            <a:off x="1908175" y="3255963"/>
            <a:ext cx="2159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6" name="Rectangle 13"/>
          <p:cNvSpPr/>
          <p:nvPr/>
        </p:nvSpPr>
        <p:spPr>
          <a:xfrm>
            <a:off x="395288" y="3903663"/>
            <a:ext cx="51228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或线性表出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).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1277" name="Picture 14" descr="图片8"/>
          <p:cNvPicPr>
            <a:picLocks noChangeAspect="1"/>
          </p:cNvPicPr>
          <p:nvPr/>
        </p:nvPicPr>
        <p:blipFill>
          <a:blip r:embed="rId5"/>
          <a:srcRect r="82082" b="7167"/>
          <a:stretch>
            <a:fillRect/>
          </a:stretch>
        </p:blipFill>
        <p:spPr>
          <a:xfrm>
            <a:off x="7308850" y="3255963"/>
            <a:ext cx="2159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8" name="Rectangle 16"/>
          <p:cNvSpPr/>
          <p:nvPr/>
        </p:nvSpPr>
        <p:spPr>
          <a:xfrm>
            <a:off x="828675" y="4581525"/>
            <a:ext cx="65103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 (1)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零向量是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任一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向量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的线性组合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79" name="Rectangle 17"/>
          <p:cNvSpPr/>
          <p:nvPr/>
        </p:nvSpPr>
        <p:spPr>
          <a:xfrm>
            <a:off x="1187450" y="5229225"/>
            <a:ext cx="752475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向量组中任一向量都是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该向量组的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线性组合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27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4" grpId="0"/>
      <p:bldP spid="11278" grpId="0"/>
      <p:bldP spid="112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7" name="Rectangle 4"/>
          <p:cNvSpPr/>
          <p:nvPr/>
        </p:nvSpPr>
        <p:spPr>
          <a:xfrm>
            <a:off x="179388" y="2349500"/>
            <a:ext cx="177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78" name="Rectangle 5"/>
          <p:cNvSpPr/>
          <p:nvPr/>
        </p:nvSpPr>
        <p:spPr>
          <a:xfrm>
            <a:off x="971550" y="1052513"/>
            <a:ext cx="7620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en-US" altLang="zh-CN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79" name="Rectangle 6"/>
          <p:cNvSpPr/>
          <p:nvPr/>
        </p:nvSpPr>
        <p:spPr>
          <a:xfrm>
            <a:off x="1835150" y="1052513"/>
            <a:ext cx="277653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任何一个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维向量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4500563" y="908050"/>
          <a:ext cx="307975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1321435" imgH="279400" progId="Equation.DSMT4">
                  <p:embed/>
                </p:oleObj>
              </mc:Choice>
              <mc:Fallback>
                <p:oleObj name="" r:id="rId1" imgW="1321435" imgH="2794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00563" y="908050"/>
                        <a:ext cx="3079750" cy="642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0"/>
          <p:cNvSpPr/>
          <p:nvPr/>
        </p:nvSpPr>
        <p:spPr>
          <a:xfrm>
            <a:off x="1835150" y="1628775"/>
            <a:ext cx="358775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Arial" panose="020B0604020202020204" pitchFamily="34" charset="0"/>
              </a:rPr>
              <a:t>都是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Arial" panose="020B0604020202020204" pitchFamily="34" charset="0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Arial" panose="020B0604020202020204" pitchFamily="34" charset="0"/>
              </a:rPr>
              <a:t>维单位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向量组：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075" name="Object 7"/>
          <p:cNvGraphicFramePr>
            <a:graphicFrameLocks noGrp="1" noChangeAspect="1"/>
          </p:cNvGraphicFramePr>
          <p:nvPr>
            <p:ph sz="half"/>
          </p:nvPr>
        </p:nvGraphicFramePr>
        <p:xfrm>
          <a:off x="0" y="2133600"/>
          <a:ext cx="4789488" cy="226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3" imgW="1930400" imgH="914400" progId="Equation.DSMT4">
                  <p:embed/>
                </p:oleObj>
              </mc:Choice>
              <mc:Fallback>
                <p:oleObj name="" r:id="rId3" imgW="1930400" imgH="914400" progId="Equation.DSMT4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133600"/>
                        <a:ext cx="4789488" cy="2268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9"/>
          <p:cNvGraphicFramePr>
            <a:graphicFrameLocks noGrp="1" noChangeAspect="1"/>
          </p:cNvGraphicFramePr>
          <p:nvPr>
            <p:ph sz="half"/>
          </p:nvPr>
        </p:nvGraphicFramePr>
        <p:xfrm>
          <a:off x="4824413" y="4868863"/>
          <a:ext cx="4319587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5" imgW="1600200" imgH="228600" progId="Equation.DSMT4">
                  <p:embed/>
                </p:oleObj>
              </mc:Choice>
              <mc:Fallback>
                <p:oleObj name="" r:id="rId5" imgW="1600200" imgH="2286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24413" y="4868863"/>
                        <a:ext cx="4319587" cy="622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Rectangle 13"/>
          <p:cNvSpPr/>
          <p:nvPr/>
        </p:nvSpPr>
        <p:spPr>
          <a:xfrm>
            <a:off x="1187450" y="4437063"/>
            <a:ext cx="2628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的线性组合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因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82" name="Rectangle 18"/>
          <p:cNvSpPr/>
          <p:nvPr/>
        </p:nvSpPr>
        <p:spPr>
          <a:xfrm>
            <a:off x="6875463" y="5013325"/>
            <a:ext cx="889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1044575" y="3933825"/>
            <a:ext cx="1695450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已知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3315" name="Object 3"/>
          <p:cNvGraphicFramePr>
            <a:graphicFrameLocks noGrp="1" noChangeAspect="1"/>
          </p:cNvGraphicFramePr>
          <p:nvPr>
            <p:ph/>
          </p:nvPr>
        </p:nvGraphicFramePr>
        <p:xfrm>
          <a:off x="4475163" y="3213100"/>
          <a:ext cx="4668837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2222500" imgH="914400" progId="Equation.DSMT4">
                  <p:embed/>
                </p:oleObj>
              </mc:Choice>
              <mc:Fallback>
                <p:oleObj name="" r:id="rId1" imgW="2222500" imgH="9144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75163" y="3213100"/>
                        <a:ext cx="4668837" cy="1920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Rectangle 6"/>
          <p:cNvSpPr/>
          <p:nvPr/>
        </p:nvSpPr>
        <p:spPr>
          <a:xfrm>
            <a:off x="539750" y="5302250"/>
            <a:ext cx="5956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</a:t>
            </a:r>
            <a:r>
              <a:rPr lang="zh-CN" altLang="en-US" i="1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不能由向量组</a:t>
            </a:r>
            <a:r>
              <a:rPr lang="zh-CN" altLang="en-US" i="1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3779838" y="5229225"/>
          <a:ext cx="938212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369570" imgH="229235" progId="Equation.DSMT4">
                  <p:embed/>
                </p:oleObj>
              </mc:Choice>
              <mc:Fallback>
                <p:oleObj name="" r:id="rId3" imgW="369570" imgH="229235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79838" y="5229225"/>
                        <a:ext cx="938212" cy="579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8" name="Picture 8" descr="图片8"/>
          <p:cNvPicPr>
            <a:picLocks noChangeAspect="1"/>
          </p:cNvPicPr>
          <p:nvPr/>
        </p:nvPicPr>
        <p:blipFill>
          <a:blip r:embed="rId5"/>
          <a:srcRect r="82082" b="7167"/>
          <a:stretch>
            <a:fillRect/>
          </a:stretch>
        </p:blipFill>
        <p:spPr>
          <a:xfrm>
            <a:off x="1331913" y="5302250"/>
            <a:ext cx="2159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Rectangle 9"/>
          <p:cNvSpPr/>
          <p:nvPr/>
        </p:nvSpPr>
        <p:spPr>
          <a:xfrm>
            <a:off x="7092950" y="4005263"/>
            <a:ext cx="914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那么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105" name="Text Box 10"/>
          <p:cNvSpPr txBox="1"/>
          <p:nvPr/>
        </p:nvSpPr>
        <p:spPr>
          <a:xfrm>
            <a:off x="971550" y="908050"/>
            <a:ext cx="16954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已知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4106" name="Picture 11" descr="图片9"/>
          <p:cNvPicPr>
            <a:picLocks noChangeAspect="1"/>
          </p:cNvPicPr>
          <p:nvPr/>
        </p:nvPicPr>
        <p:blipFill>
          <a:blip r:embed="rId6"/>
          <a:srcRect r="3201"/>
          <a:stretch>
            <a:fillRect/>
          </a:stretch>
        </p:blipFill>
        <p:spPr>
          <a:xfrm>
            <a:off x="2627313" y="404813"/>
            <a:ext cx="4321175" cy="1644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7" name="Rectangle 12"/>
          <p:cNvSpPr/>
          <p:nvPr/>
        </p:nvSpPr>
        <p:spPr>
          <a:xfrm>
            <a:off x="7019925" y="981075"/>
            <a:ext cx="9144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那么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108" name="Rectangle 13"/>
          <p:cNvSpPr/>
          <p:nvPr/>
        </p:nvSpPr>
        <p:spPr>
          <a:xfrm>
            <a:off x="468313" y="2205038"/>
            <a:ext cx="77978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</a:t>
            </a:r>
            <a:r>
              <a:rPr lang="zh-CN" altLang="en-US" i="1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可由向量组</a:t>
            </a:r>
            <a:r>
              <a:rPr lang="zh-CN" altLang="en-US" i="1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线性表示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：           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graphicFrame>
        <p:nvGraphicFramePr>
          <p:cNvPr id="4100" name="Object 12"/>
          <p:cNvGraphicFramePr>
            <a:graphicFrameLocks noChangeAspect="1"/>
          </p:cNvGraphicFramePr>
          <p:nvPr/>
        </p:nvGraphicFramePr>
        <p:xfrm>
          <a:off x="3348038" y="2133600"/>
          <a:ext cx="938212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7" imgW="369570" imgH="229235" progId="Equation.DSMT4">
                  <p:embed/>
                </p:oleObj>
              </mc:Choice>
              <mc:Fallback>
                <p:oleObj name="" r:id="rId7" imgW="369570" imgH="229235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8038" y="2133600"/>
                        <a:ext cx="938212" cy="5794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9" name="Picture 15" descr="图片8"/>
          <p:cNvPicPr>
            <a:picLocks noChangeAspect="1"/>
          </p:cNvPicPr>
          <p:nvPr/>
        </p:nvPicPr>
        <p:blipFill>
          <a:blip r:embed="rId5"/>
          <a:srcRect r="82082" b="7167"/>
          <a:stretch>
            <a:fillRect/>
          </a:stretch>
        </p:blipFill>
        <p:spPr>
          <a:xfrm>
            <a:off x="1258888" y="2198688"/>
            <a:ext cx="2159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6" name="Picture 16" descr="图片10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FF"/>
              </a:clrFrom>
              <a:clrTo>
                <a:srgbClr val="9900CC"/>
              </a:clrTo>
            </a:clrChange>
          </a:blip>
          <a:stretch>
            <a:fillRect/>
          </a:stretch>
        </p:blipFill>
        <p:spPr>
          <a:xfrm>
            <a:off x="6084888" y="2174875"/>
            <a:ext cx="1836737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6" grpId="0"/>
      <p:bldP spid="133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/>
          <p:nvPr/>
        </p:nvSpPr>
        <p:spPr>
          <a:xfrm>
            <a:off x="4645025" y="3355975"/>
            <a:ext cx="4354513" cy="13509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存在不全为零的实数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baseline="-25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使得                    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127" name="Rectangle 3"/>
          <p:cNvSpPr/>
          <p:nvPr/>
        </p:nvSpPr>
        <p:spPr>
          <a:xfrm>
            <a:off x="1187450" y="765175"/>
            <a:ext cx="6194425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2.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向量组的线性相关与线性无关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40" name="Rectangle 5"/>
          <p:cNvSpPr/>
          <p:nvPr/>
        </p:nvSpPr>
        <p:spPr>
          <a:xfrm>
            <a:off x="684213" y="1701800"/>
            <a:ext cx="5156200" cy="4254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         共线：    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4341" name="Picture 6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3000" y="1701800"/>
            <a:ext cx="825500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Picture 7" descr="图片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663" y="1701800"/>
            <a:ext cx="1204912" cy="463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Rectangle 8"/>
          <p:cNvSpPr/>
          <p:nvPr/>
        </p:nvSpPr>
        <p:spPr>
          <a:xfrm>
            <a:off x="611188" y="2714625"/>
            <a:ext cx="7416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上式可以改写为：                                     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3425825" y="2708275"/>
          <a:ext cx="15335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3" imgW="622935" imgH="203200" progId="Equation.DSMT4">
                  <p:embed/>
                </p:oleObj>
              </mc:Choice>
              <mc:Fallback>
                <p:oleObj name="" r:id="rId3" imgW="622935" imgH="2032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5825" y="2708275"/>
                        <a:ext cx="1533525" cy="496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9"/>
          <p:cNvGraphicFramePr>
            <a:graphicFrameLocks noGrp="1" noChangeAspect="1"/>
          </p:cNvGraphicFramePr>
          <p:nvPr>
            <p:ph sz="half"/>
          </p:nvPr>
        </p:nvGraphicFramePr>
        <p:xfrm>
          <a:off x="7054850" y="4724400"/>
          <a:ext cx="20891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5" imgW="839470" imgH="229235" progId="Equation.DSMT4">
                  <p:embed/>
                </p:oleObj>
              </mc:Choice>
              <mc:Fallback>
                <p:oleObj name="" r:id="rId5" imgW="839470" imgH="229235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54850" y="4724400"/>
                        <a:ext cx="2089150" cy="568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1" name="Object 15"/>
          <p:cNvGraphicFramePr>
            <a:graphicFrameLocks noGrp="1" noChangeAspect="1"/>
          </p:cNvGraphicFramePr>
          <p:nvPr>
            <p:ph sz="half"/>
          </p:nvPr>
        </p:nvGraphicFramePr>
        <p:xfrm>
          <a:off x="7148513" y="2670175"/>
          <a:ext cx="199548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7" imgW="839470" imgH="229235" progId="Equation.DSMT4">
                  <p:embed/>
                </p:oleObj>
              </mc:Choice>
              <mc:Fallback>
                <p:oleObj name="" r:id="rId7" imgW="839470" imgH="229235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48513" y="2670175"/>
                        <a:ext cx="1995487" cy="542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AutoShape 16"/>
          <p:cNvSpPr/>
          <p:nvPr/>
        </p:nvSpPr>
        <p:spPr>
          <a:xfrm>
            <a:off x="5010150" y="2852738"/>
            <a:ext cx="649288" cy="215900"/>
          </a:xfrm>
          <a:prstGeom prst="rightArrow">
            <a:avLst>
              <a:gd name="adj1" fmla="val 50000"/>
              <a:gd name="adj2" fmla="val 75156"/>
            </a:avLst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4347" name="Rectangle 18"/>
          <p:cNvSpPr/>
          <p:nvPr/>
        </p:nvSpPr>
        <p:spPr>
          <a:xfrm>
            <a:off x="684213" y="3573463"/>
            <a:ext cx="3276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两个        向量共线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4348" name="Picture 19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3502025"/>
            <a:ext cx="827088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5" name="Rectangle 20"/>
          <p:cNvSpPr/>
          <p:nvPr/>
        </p:nvSpPr>
        <p:spPr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4350" name="Object 14"/>
          <p:cNvGraphicFramePr>
            <a:graphicFrameLocks noChangeAspect="1"/>
          </p:cNvGraphicFramePr>
          <p:nvPr/>
        </p:nvGraphicFramePr>
        <p:xfrm>
          <a:off x="3635375" y="3644900"/>
          <a:ext cx="102552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9" imgW="356235" imgH="140335" progId="Equation.DSMT4">
                  <p:embed/>
                </p:oleObj>
              </mc:Choice>
              <mc:Fallback>
                <p:oleObj name="" r:id="rId9" imgW="356235" imgH="140335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35375" y="3644900"/>
                        <a:ext cx="1025525" cy="368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/>
      <p:bldP spid="14343" grpId="0"/>
      <p:bldP spid="14346" grpId="0" animBg="1"/>
      <p:bldP spid="143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/>
          <p:nvPr/>
        </p:nvSpPr>
        <p:spPr>
          <a:xfrm>
            <a:off x="682625" y="1773238"/>
            <a:ext cx="4108450" cy="4397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为零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的数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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使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2411413" y="2420938"/>
          <a:ext cx="424815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1" imgW="1638300" imgH="228600" progId="Equation.DSMT4">
                  <p:embed/>
                </p:oleObj>
              </mc:Choice>
              <mc:Fallback>
                <p:oleObj name="" r:id="rId1" imgW="1638300" imgH="2286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11413" y="2420938"/>
                        <a:ext cx="4248150" cy="593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5"/>
          <p:cNvSpPr/>
          <p:nvPr/>
        </p:nvSpPr>
        <p:spPr>
          <a:xfrm>
            <a:off x="755650" y="3068638"/>
            <a:ext cx="3768725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则称向量组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endParaRPr lang="en-US" altLang="zh-CN" i="1" baseline="-30000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1403350" y="1123950"/>
            <a:ext cx="7137400" cy="542925"/>
            <a:chOff x="41" y="-1"/>
            <a:chExt cx="4162" cy="342"/>
          </a:xfrm>
        </p:grpSpPr>
        <p:sp>
          <p:nvSpPr>
            <p:cNvPr id="6153" name="Rectangle 7"/>
            <p:cNvSpPr/>
            <p:nvPr/>
          </p:nvSpPr>
          <p:spPr>
            <a:xfrm>
              <a:off x="41" y="-1"/>
              <a:ext cx="4162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定义2</a:t>
              </a:r>
              <a:r>
                <a:rPr lang="zh-CN" altLang="en-US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向量组</a:t>
              </a:r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A</a:t>
              </a:r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:  </a:t>
              </a:r>
              <a:r>
                <a:rPr lang="en-US" altLang="zh-CN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                 </a:t>
              </a:r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, </a:t>
              </a:r>
              <a:r>
                <a:rPr lang="zh-CN" altLang="en-US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如果存在不全 </a:t>
              </a:r>
              <a:endPara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pic>
          <p:nvPicPr>
            <p:cNvPr id="6154" name="Picture 8" descr="图片1"/>
            <p:cNvPicPr>
              <a:picLocks noChangeAspect="1"/>
            </p:cNvPicPr>
            <p:nvPr/>
          </p:nvPicPr>
          <p:blipFill>
            <a:blip r:embed="rId3"/>
            <a:srcRect l="24387" t="23315"/>
            <a:stretch>
              <a:fillRect/>
            </a:stretch>
          </p:blipFill>
          <p:spPr>
            <a:xfrm>
              <a:off x="1469" y="45"/>
              <a:ext cx="1265" cy="2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68" name="Rectangle 9"/>
          <p:cNvSpPr/>
          <p:nvPr/>
        </p:nvSpPr>
        <p:spPr>
          <a:xfrm>
            <a:off x="7308850" y="2420938"/>
            <a:ext cx="8604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(3.3)  </a:t>
            </a:r>
            <a:endParaRPr lang="en-US" altLang="zh-CN" dirty="0">
              <a:solidFill>
                <a:srgbClr val="CC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9" name="Rectangle 10"/>
          <p:cNvSpPr/>
          <p:nvPr/>
        </p:nvSpPr>
        <p:spPr>
          <a:xfrm>
            <a:off x="682625" y="4292600"/>
            <a:ext cx="388778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则称向量组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70" name="矩形 10"/>
          <p:cNvSpPr/>
          <p:nvPr/>
        </p:nvSpPr>
        <p:spPr>
          <a:xfrm>
            <a:off x="1258888" y="3573463"/>
            <a:ext cx="7207250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如果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(3.3)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当且仅当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k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  =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k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s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=0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时成立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,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 </a:t>
            </a:r>
            <a:endParaRPr lang="en-US" altLang="zh-CN" i="1" baseline="-30000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15368" grpId="0"/>
      <p:bldP spid="15369" grpId="0"/>
      <p:bldP spid="153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Rectangle 11"/>
          <p:cNvSpPr/>
          <p:nvPr/>
        </p:nvSpPr>
        <p:spPr>
          <a:xfrm>
            <a:off x="1187450" y="1555750"/>
            <a:ext cx="2273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例如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3276600" y="981075"/>
          <a:ext cx="4319588" cy="165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" imgW="2056765" imgH="711200" progId="Equation.DSMT4">
                  <p:embed/>
                </p:oleObj>
              </mc:Choice>
              <mc:Fallback>
                <p:oleObj name="" r:id="rId1" imgW="2056765" imgH="7112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76600" y="981075"/>
                        <a:ext cx="4319588" cy="1652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Rectangle 13"/>
          <p:cNvSpPr/>
          <p:nvPr/>
        </p:nvSpPr>
        <p:spPr>
          <a:xfrm>
            <a:off x="1547813" y="2852738"/>
            <a:ext cx="801687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由于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6389" name="Picture 14" descr="图片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FF"/>
              </a:clrTo>
            </a:clrChange>
          </a:blip>
          <a:stretch>
            <a:fillRect/>
          </a:stretch>
        </p:blipFill>
        <p:spPr>
          <a:xfrm>
            <a:off x="2771775" y="2781300"/>
            <a:ext cx="2592388" cy="62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Rectangle 15"/>
          <p:cNvSpPr/>
          <p:nvPr/>
        </p:nvSpPr>
        <p:spPr>
          <a:xfrm>
            <a:off x="1547813" y="3644900"/>
            <a:ext cx="354965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所以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theme/theme1.xml><?xml version="1.0" encoding="utf-8"?>
<a:theme xmlns:a="http://schemas.openxmlformats.org/drawingml/2006/main" name="2_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3568</Words>
  <Application>WPS 演示</Application>
  <PresentationFormat>全屏显示(4:3)</PresentationFormat>
  <Paragraphs>363</Paragraphs>
  <Slides>32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47</vt:i4>
      </vt:variant>
      <vt:variant>
        <vt:lpstr>幻灯片标题</vt:lpstr>
      </vt:variant>
      <vt:variant>
        <vt:i4>32</vt:i4>
      </vt:variant>
    </vt:vector>
  </HeadingPairs>
  <TitlesOfParts>
    <vt:vector size="93" baseType="lpstr">
      <vt:lpstr>Arial</vt:lpstr>
      <vt:lpstr>宋体</vt:lpstr>
      <vt:lpstr>Wingdings</vt:lpstr>
      <vt:lpstr>Times New Roman</vt:lpstr>
      <vt:lpstr>华文中宋</vt:lpstr>
      <vt:lpstr>MV Boli</vt:lpstr>
      <vt:lpstr>仿宋</vt:lpstr>
      <vt:lpstr>华文楷体</vt:lpstr>
      <vt:lpstr>黑体</vt:lpstr>
      <vt:lpstr>Symbol</vt:lpstr>
      <vt:lpstr>微软雅黑</vt:lpstr>
      <vt:lpstr>2_模版_2</vt:lpstr>
      <vt:lpstr>1_模版_2</vt:lpstr>
      <vt:lpstr>自定义设计方案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     《线性代数》                      多媒体课件                                            </vt:lpstr>
      <vt:lpstr>第2节   向量组的线性相关性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364</cp:revision>
  <dcterms:created xsi:type="dcterms:W3CDTF">2013-03-19T06:29:00Z</dcterms:created>
  <dcterms:modified xsi:type="dcterms:W3CDTF">2017-06-05T05:30:53Z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