
<file path=[Content_Types].xml><?xml version="1.0" encoding="utf-8"?>
<Types xmlns="http://schemas.openxmlformats.org/package/2006/content-types">
  <Default Extension="vml" ContentType="application/vnd.openxmlformats-officedocument.vmlDrawing"/>
  <Default Extension="bin" ContentType="application/vnd.openxmlformats-officedocument.oleObject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sldIdLst>
    <p:sldId id="432" r:id="rId3"/>
    <p:sldId id="382" r:id="rId4"/>
    <p:sldId id="302" r:id="rId5"/>
    <p:sldId id="346" r:id="rId6"/>
    <p:sldId id="324" r:id="rId7"/>
    <p:sldId id="325" r:id="rId8"/>
    <p:sldId id="326" r:id="rId9"/>
    <p:sldId id="327" r:id="rId10"/>
    <p:sldId id="328" r:id="rId11"/>
    <p:sldId id="329" r:id="rId12"/>
    <p:sldId id="330" r:id="rId13"/>
    <p:sldId id="331" r:id="rId14"/>
    <p:sldId id="332" r:id="rId15"/>
    <p:sldId id="350" r:id="rId16"/>
    <p:sldId id="354" r:id="rId17"/>
    <p:sldId id="335" r:id="rId19"/>
    <p:sldId id="336" r:id="rId20"/>
    <p:sldId id="383" r:id="rId21"/>
    <p:sldId id="339" r:id="rId22"/>
    <p:sldId id="337" r:id="rId23"/>
    <p:sldId id="338" r:id="rId24"/>
    <p:sldId id="340" r:id="rId25"/>
    <p:sldId id="341" r:id="rId26"/>
    <p:sldId id="342" r:id="rId27"/>
    <p:sldId id="344" r:id="rId28"/>
  </p:sldIdLst>
  <p:sldSz cx="9144000" cy="6858000" type="screen4x3"/>
  <p:notesSz cx="6648450" cy="9780905"/>
  <p:defaultTextStyle>
    <a:defPPr>
      <a:defRPr lang="en-US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800" b="1" i="0" u="none" kern="1200" baseline="0">
        <a:solidFill>
          <a:schemeClr val="tx1"/>
        </a:solidFill>
        <a:latin typeface="Times New Roman" panose="02020603050405020304" pitchFamily="18" charset="0"/>
        <a:ea typeface="华文中宋" panose="02010600040101010101" pitchFamily="2" charset="-122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800" b="1" i="0" u="none" kern="1200" baseline="0">
        <a:solidFill>
          <a:schemeClr val="tx1"/>
        </a:solidFill>
        <a:latin typeface="Times New Roman" panose="02020603050405020304" pitchFamily="18" charset="0"/>
        <a:ea typeface="华文中宋" panose="02010600040101010101" pitchFamily="2" charset="-122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800" b="1" i="0" u="none" kern="1200" baseline="0">
        <a:solidFill>
          <a:schemeClr val="tx1"/>
        </a:solidFill>
        <a:latin typeface="Times New Roman" panose="02020603050405020304" pitchFamily="18" charset="0"/>
        <a:ea typeface="华文中宋" panose="02010600040101010101" pitchFamily="2" charset="-122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800" b="1" i="0" u="none" kern="1200" baseline="0">
        <a:solidFill>
          <a:schemeClr val="tx1"/>
        </a:solidFill>
        <a:latin typeface="Times New Roman" panose="02020603050405020304" pitchFamily="18" charset="0"/>
        <a:ea typeface="华文中宋" panose="02010600040101010101" pitchFamily="2" charset="-122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800" b="1" i="0" u="none" kern="1200" baseline="0">
        <a:solidFill>
          <a:schemeClr val="tx1"/>
        </a:solidFill>
        <a:latin typeface="Times New Roman" panose="02020603050405020304" pitchFamily="18" charset="0"/>
        <a:ea typeface="华文中宋" panose="02010600040101010101" pitchFamily="2" charset="-122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800" b="1" i="0" u="none" kern="1200" baseline="0">
        <a:solidFill>
          <a:schemeClr val="tx1"/>
        </a:solidFill>
        <a:latin typeface="Times New Roman" panose="02020603050405020304" pitchFamily="18" charset="0"/>
        <a:ea typeface="华文中宋" panose="02010600040101010101" pitchFamily="2" charset="-122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800" b="1" i="0" u="none" kern="1200" baseline="0">
        <a:solidFill>
          <a:schemeClr val="tx1"/>
        </a:solidFill>
        <a:latin typeface="Times New Roman" panose="02020603050405020304" pitchFamily="18" charset="0"/>
        <a:ea typeface="华文中宋" panose="02010600040101010101" pitchFamily="2" charset="-122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800" b="1" i="0" u="none" kern="1200" baseline="0">
        <a:solidFill>
          <a:schemeClr val="tx1"/>
        </a:solidFill>
        <a:latin typeface="Times New Roman" panose="02020603050405020304" pitchFamily="18" charset="0"/>
        <a:ea typeface="华文中宋" panose="02010600040101010101" pitchFamily="2" charset="-122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800" b="1" i="0" u="none" kern="1200" baseline="0">
        <a:solidFill>
          <a:schemeClr val="tx1"/>
        </a:solidFill>
        <a:latin typeface="Times New Roman" panose="02020603050405020304" pitchFamily="18" charset="0"/>
        <a:ea typeface="华文中宋" panose="02010600040101010101" pitchFamily="2" charset="-122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6600FF"/>
    <a:srgbClr val="0000FF"/>
    <a:srgbClr val="000099"/>
    <a:srgbClr val="9900CC"/>
    <a:srgbClr val="CC0000"/>
    <a:srgbClr val="FFFFCC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>
        <p:scale>
          <a:sx n="60" d="100"/>
          <a:sy n="60" d="100"/>
        </p:scale>
        <p:origin x="-1656" y="-228"/>
      </p:cViewPr>
      <p:guideLst>
        <p:guide orient="horz" pos="211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" Target="slides/slide1.xml"/><Relationship Id="rId29" Type="http://schemas.openxmlformats.org/officeDocument/2006/relationships/presProps" Target="presProps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8.wmf"/><Relationship Id="rId1" Type="http://schemas.openxmlformats.org/officeDocument/2006/relationships/image" Target="../media/image27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0.wmf"/><Relationship Id="rId1" Type="http://schemas.openxmlformats.org/officeDocument/2006/relationships/image" Target="../media/image29.w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30.wmf"/><Relationship Id="rId1" Type="http://schemas.openxmlformats.org/officeDocument/2006/relationships/image" Target="../media/image29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w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33.wmf"/><Relationship Id="rId1" Type="http://schemas.openxmlformats.org/officeDocument/2006/relationships/image" Target="../media/image32.wmf"/></Relationships>
</file>

<file path=ppt/drawings/_rels/vmlDrawing16.vml.rels><?xml version="1.0" encoding="UTF-8" standalone="yes"?>
<Relationships xmlns="http://schemas.openxmlformats.org/package/2006/relationships"><Relationship Id="rId2" Type="http://schemas.openxmlformats.org/officeDocument/2006/relationships/image" Target="../media/image35.wmf"/><Relationship Id="rId1" Type="http://schemas.openxmlformats.org/officeDocument/2006/relationships/image" Target="../media/image34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4" Type="http://schemas.openxmlformats.org/officeDocument/2006/relationships/image" Target="../media/image6.wmf"/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7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7.wmf"/></Relationships>
</file>

<file path=ppt/drawings/_rels/vmlDrawing5.vml.rels><?xml version="1.0" encoding="UTF-8" standalone="yes"?>
<Relationships xmlns="http://schemas.openxmlformats.org/package/2006/relationships"><Relationship Id="rId5" Type="http://schemas.openxmlformats.org/officeDocument/2006/relationships/image" Target="../media/image12.wmf"/><Relationship Id="rId4" Type="http://schemas.openxmlformats.org/officeDocument/2006/relationships/image" Target="../media/image11.wmf"/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6.vml.rels><?xml version="1.0" encoding="UTF-8" standalone="yes"?>
<Relationships xmlns="http://schemas.openxmlformats.org/package/2006/relationships"><Relationship Id="rId4" Type="http://schemas.openxmlformats.org/officeDocument/2006/relationships/image" Target="../media/image16.wmf"/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8.wmf"/></Relationships>
</file>

<file path=ppt/drawings/_rels/vmlDrawing8.vml.rels><?xml version="1.0" encoding="UTF-8" standalone="yes"?>
<Relationships xmlns="http://schemas.openxmlformats.org/package/2006/relationships"><Relationship Id="rId6" Type="http://schemas.openxmlformats.org/officeDocument/2006/relationships/image" Target="../media/image9.wmf"/><Relationship Id="rId5" Type="http://schemas.openxmlformats.org/officeDocument/2006/relationships/image" Target="../media/image23.wmf"/><Relationship Id="rId4" Type="http://schemas.openxmlformats.org/officeDocument/2006/relationships/image" Target="../media/image22.wmf"/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1313" cy="4889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华文中宋" panose="0201060004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765550" y="0"/>
            <a:ext cx="2881313" cy="4889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华文中宋" panose="0201060004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879475" y="733425"/>
            <a:ext cx="4889500" cy="36671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65163" y="4645025"/>
            <a:ext cx="5318125" cy="44021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290050"/>
            <a:ext cx="2881313" cy="4889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华文中宋" panose="0201060004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765550" y="9290050"/>
            <a:ext cx="2881313" cy="48895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969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29699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2970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765550" y="9290050"/>
            <a:ext cx="2881313" cy="48895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28650" y="365125"/>
            <a:ext cx="7886700" cy="581183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标题和四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sz="quarter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628650" y="1825625"/>
            <a:ext cx="3886200" cy="2098675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29150" y="1825625"/>
            <a:ext cx="3886200" cy="2098675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628650" y="4076700"/>
            <a:ext cx="3886200" cy="210026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4076700"/>
            <a:ext cx="3886200" cy="210026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标题，一项大型内容和两项小型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29150" y="1825625"/>
            <a:ext cx="3886200" cy="2098675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29150" y="4076700"/>
            <a:ext cx="3886200" cy="210026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image" Target="../media/image2.png"/><Relationship Id="rId15" Type="http://schemas.openxmlformats.org/officeDocument/2006/relationships/image" Target="../media/image1.png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0">
          <a:blip r:embed="rId15"/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17410" name="内容占位符 5122" descr="logo"/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36513" y="20638"/>
            <a:ext cx="2303462" cy="6556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矩形 3"/>
          <p:cNvSpPr/>
          <p:nvPr/>
        </p:nvSpPr>
        <p:spPr>
          <a:xfrm>
            <a:off x="4139952" y="6381328"/>
            <a:ext cx="4968552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solidFill>
                    <a:srgbClr val="CC0000"/>
                  </a:solidFill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华文中宋" panose="02010600040101010101" pitchFamily="2" charset="-122"/>
                <a:cs typeface="+mn-cs"/>
              </a:rPr>
              <a:t>数学与大数据学院线性代数课程组</a:t>
            </a:r>
            <a:endParaRPr kumimoji="0" lang="zh-CN" altLang="en-US" sz="2400" b="1" i="0" u="none" strike="noStrike" kern="1200" cap="none" spc="0" normalizeH="0" baseline="0" noProof="0" dirty="0">
              <a:ln>
                <a:solidFill>
                  <a:srgbClr val="CC0000"/>
                </a:solidFill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华文中宋" panose="0201060004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8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8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8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8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8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8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8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8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image" Target="../media/image17.wmf"/><Relationship Id="rId8" Type="http://schemas.openxmlformats.org/officeDocument/2006/relationships/image" Target="../media/image16.wmf"/><Relationship Id="rId7" Type="http://schemas.openxmlformats.org/officeDocument/2006/relationships/oleObject" Target="../embeddings/oleObject19.bin"/><Relationship Id="rId6" Type="http://schemas.openxmlformats.org/officeDocument/2006/relationships/image" Target="../media/image15.wmf"/><Relationship Id="rId5" Type="http://schemas.openxmlformats.org/officeDocument/2006/relationships/oleObject" Target="../embeddings/oleObject18.bin"/><Relationship Id="rId4" Type="http://schemas.openxmlformats.org/officeDocument/2006/relationships/image" Target="../media/image14.wmf"/><Relationship Id="rId3" Type="http://schemas.openxmlformats.org/officeDocument/2006/relationships/oleObject" Target="../embeddings/oleObject17.bin"/><Relationship Id="rId2" Type="http://schemas.openxmlformats.org/officeDocument/2006/relationships/image" Target="../media/image13.wmf"/><Relationship Id="rId11" Type="http://schemas.openxmlformats.org/officeDocument/2006/relationships/vmlDrawing" Target="../drawings/vmlDrawing6.vml"/><Relationship Id="rId10" Type="http://schemas.openxmlformats.org/officeDocument/2006/relationships/slideLayout" Target="../slideLayouts/slideLayout4.xml"/><Relationship Id="rId1" Type="http://schemas.openxmlformats.org/officeDocument/2006/relationships/oleObject" Target="../embeddings/oleObject16.bin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7" Type="http://schemas.openxmlformats.org/officeDocument/2006/relationships/vmlDrawing" Target="../drawings/vmlDrawing7.v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17.wmf"/><Relationship Id="rId4" Type="http://schemas.openxmlformats.org/officeDocument/2006/relationships/image" Target="../media/image15.wmf"/><Relationship Id="rId3" Type="http://schemas.openxmlformats.org/officeDocument/2006/relationships/oleObject" Target="../embeddings/oleObject21.bin"/><Relationship Id="rId2" Type="http://schemas.openxmlformats.org/officeDocument/2006/relationships/image" Target="../media/image18.wmf"/><Relationship Id="rId1" Type="http://schemas.openxmlformats.org/officeDocument/2006/relationships/oleObject" Target="../embeddings/oleObject20.bin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26.bin"/><Relationship Id="rId8" Type="http://schemas.openxmlformats.org/officeDocument/2006/relationships/image" Target="../media/image22.wmf"/><Relationship Id="rId7" Type="http://schemas.openxmlformats.org/officeDocument/2006/relationships/oleObject" Target="../embeddings/oleObject25.bin"/><Relationship Id="rId6" Type="http://schemas.openxmlformats.org/officeDocument/2006/relationships/image" Target="../media/image21.wmf"/><Relationship Id="rId5" Type="http://schemas.openxmlformats.org/officeDocument/2006/relationships/oleObject" Target="../embeddings/oleObject24.bin"/><Relationship Id="rId4" Type="http://schemas.openxmlformats.org/officeDocument/2006/relationships/image" Target="../media/image20.wmf"/><Relationship Id="rId3" Type="http://schemas.openxmlformats.org/officeDocument/2006/relationships/oleObject" Target="../embeddings/oleObject23.bin"/><Relationship Id="rId2" Type="http://schemas.openxmlformats.org/officeDocument/2006/relationships/image" Target="../media/image19.wmf"/><Relationship Id="rId14" Type="http://schemas.openxmlformats.org/officeDocument/2006/relationships/vmlDrawing" Target="../drawings/vmlDrawing8.vml"/><Relationship Id="rId13" Type="http://schemas.openxmlformats.org/officeDocument/2006/relationships/slideLayout" Target="../slideLayouts/slideLayout2.xml"/><Relationship Id="rId12" Type="http://schemas.openxmlformats.org/officeDocument/2006/relationships/image" Target="../media/image9.wmf"/><Relationship Id="rId11" Type="http://schemas.openxmlformats.org/officeDocument/2006/relationships/oleObject" Target="../embeddings/oleObject27.bin"/><Relationship Id="rId10" Type="http://schemas.openxmlformats.org/officeDocument/2006/relationships/image" Target="../media/image23.wmf"/><Relationship Id="rId1" Type="http://schemas.openxmlformats.org/officeDocument/2006/relationships/oleObject" Target="../embeddings/oleObject22.bin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.xml"/><Relationship Id="rId6" Type="http://schemas.openxmlformats.org/officeDocument/2006/relationships/vmlDrawing" Target="../drawings/vmlDrawing9.vml"/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25.wmf"/><Relationship Id="rId3" Type="http://schemas.openxmlformats.org/officeDocument/2006/relationships/oleObject" Target="../embeddings/oleObject29.bin"/><Relationship Id="rId2" Type="http://schemas.openxmlformats.org/officeDocument/2006/relationships/image" Target="../media/image24.wmf"/><Relationship Id="rId1" Type="http://schemas.openxmlformats.org/officeDocument/2006/relationships/oleObject" Target="../embeddings/oleObject28.bin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10.v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26.wmf"/><Relationship Id="rId1" Type="http://schemas.openxmlformats.org/officeDocument/2006/relationships/oleObject" Target="../embeddings/oleObject30.bin"/></Relationships>
</file>

<file path=ppt/slides/_rels/slide17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11.vml"/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28.wmf"/><Relationship Id="rId3" Type="http://schemas.openxmlformats.org/officeDocument/2006/relationships/oleObject" Target="../embeddings/oleObject32.bin"/><Relationship Id="rId2" Type="http://schemas.openxmlformats.org/officeDocument/2006/relationships/image" Target="../media/image27.wmf"/><Relationship Id="rId1" Type="http://schemas.openxmlformats.org/officeDocument/2006/relationships/oleObject" Target="../embeddings/oleObject31.bin"/></Relationships>
</file>

<file path=ppt/slides/_rels/slide18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12.vml"/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30.wmf"/><Relationship Id="rId3" Type="http://schemas.openxmlformats.org/officeDocument/2006/relationships/oleObject" Target="../embeddings/oleObject34.bin"/><Relationship Id="rId2" Type="http://schemas.openxmlformats.org/officeDocument/2006/relationships/image" Target="../media/image29.wmf"/><Relationship Id="rId1" Type="http://schemas.openxmlformats.org/officeDocument/2006/relationships/oleObject" Target="../embeddings/oleObject33.bin"/></Relationships>
</file>

<file path=ppt/slides/_rels/slide19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13.vml"/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30.wmf"/><Relationship Id="rId3" Type="http://schemas.openxmlformats.org/officeDocument/2006/relationships/oleObject" Target="../embeddings/oleObject36.bin"/><Relationship Id="rId2" Type="http://schemas.openxmlformats.org/officeDocument/2006/relationships/image" Target="../media/image29.wmf"/><Relationship Id="rId1" Type="http://schemas.openxmlformats.org/officeDocument/2006/relationships/oleObject" Target="../embeddings/oleObject35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14.v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1.wmf"/><Relationship Id="rId1" Type="http://schemas.openxmlformats.org/officeDocument/2006/relationships/oleObject" Target="../embeddings/oleObject37.bin"/></Relationships>
</file>

<file path=ppt/slides/_rels/slide24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15.v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33.wmf"/><Relationship Id="rId3" Type="http://schemas.openxmlformats.org/officeDocument/2006/relationships/oleObject" Target="../embeddings/oleObject39.bin"/><Relationship Id="rId2" Type="http://schemas.openxmlformats.org/officeDocument/2006/relationships/image" Target="../media/image32.wmf"/><Relationship Id="rId1" Type="http://schemas.openxmlformats.org/officeDocument/2006/relationships/oleObject" Target="../embeddings/oleObject38.bin"/></Relationships>
</file>

<file path=ppt/slides/_rels/slide25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16.v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35.wmf"/><Relationship Id="rId3" Type="http://schemas.openxmlformats.org/officeDocument/2006/relationships/oleObject" Target="../embeddings/oleObject41.bin"/><Relationship Id="rId2" Type="http://schemas.openxmlformats.org/officeDocument/2006/relationships/image" Target="../media/image34.wmf"/><Relationship Id="rId1" Type="http://schemas.openxmlformats.org/officeDocument/2006/relationships/oleObject" Target="../embeddings/oleObject40.bin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1.v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4.wmf"/><Relationship Id="rId3" Type="http://schemas.openxmlformats.org/officeDocument/2006/relationships/oleObject" Target="../embeddings/oleObject2.bin"/><Relationship Id="rId2" Type="http://schemas.openxmlformats.org/officeDocument/2006/relationships/image" Target="../media/image3.wmf"/><Relationship Id="rId1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2.v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6.wmf"/><Relationship Id="rId3" Type="http://schemas.openxmlformats.org/officeDocument/2006/relationships/oleObject" Target="../embeddings/oleObject4.bin"/><Relationship Id="rId2" Type="http://schemas.openxmlformats.org/officeDocument/2006/relationships/image" Target="../media/image5.wmf"/><Relationship Id="rId1" Type="http://schemas.openxmlformats.org/officeDocument/2006/relationships/oleObject" Target="../embeddings/oleObject3.bin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image" Target="../media/image6.wmf"/><Relationship Id="rId7" Type="http://schemas.openxmlformats.org/officeDocument/2006/relationships/oleObject" Target="../embeddings/oleObject8.bin"/><Relationship Id="rId6" Type="http://schemas.openxmlformats.org/officeDocument/2006/relationships/image" Target="../media/image5.w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4.wmf"/><Relationship Id="rId3" Type="http://schemas.openxmlformats.org/officeDocument/2006/relationships/oleObject" Target="../embeddings/oleObject6.bin"/><Relationship Id="rId2" Type="http://schemas.openxmlformats.org/officeDocument/2006/relationships/image" Target="../media/image7.wmf"/><Relationship Id="rId10" Type="http://schemas.openxmlformats.org/officeDocument/2006/relationships/vmlDrawing" Target="../drawings/vmlDrawing3.vml"/><Relationship Id="rId1" Type="http://schemas.openxmlformats.org/officeDocument/2006/relationships/oleObject" Target="../embeddings/oleObject5.bin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4.v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4.wmf"/><Relationship Id="rId3" Type="http://schemas.openxmlformats.org/officeDocument/2006/relationships/oleObject" Target="../embeddings/oleObject10.bin"/><Relationship Id="rId2" Type="http://schemas.openxmlformats.org/officeDocument/2006/relationships/image" Target="../media/image7.wmf"/><Relationship Id="rId1" Type="http://schemas.openxmlformats.org/officeDocument/2006/relationships/oleObject" Target="../embeddings/oleObject9.bin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15.bin"/><Relationship Id="rId8" Type="http://schemas.openxmlformats.org/officeDocument/2006/relationships/image" Target="../media/image11.wmf"/><Relationship Id="rId7" Type="http://schemas.openxmlformats.org/officeDocument/2006/relationships/oleObject" Target="../embeddings/oleObject14.bin"/><Relationship Id="rId6" Type="http://schemas.openxmlformats.org/officeDocument/2006/relationships/image" Target="../media/image10.wmf"/><Relationship Id="rId5" Type="http://schemas.openxmlformats.org/officeDocument/2006/relationships/oleObject" Target="../embeddings/oleObject13.bin"/><Relationship Id="rId4" Type="http://schemas.openxmlformats.org/officeDocument/2006/relationships/image" Target="../media/image9.wmf"/><Relationship Id="rId3" Type="http://schemas.openxmlformats.org/officeDocument/2006/relationships/oleObject" Target="../embeddings/oleObject12.bin"/><Relationship Id="rId2" Type="http://schemas.openxmlformats.org/officeDocument/2006/relationships/image" Target="../media/image8.wmf"/><Relationship Id="rId12" Type="http://schemas.openxmlformats.org/officeDocument/2006/relationships/vmlDrawing" Target="../drawings/vmlDrawing5.vml"/><Relationship Id="rId11" Type="http://schemas.openxmlformats.org/officeDocument/2006/relationships/slideLayout" Target="../slideLayouts/slideLayout12.xml"/><Relationship Id="rId10" Type="http://schemas.openxmlformats.org/officeDocument/2006/relationships/image" Target="../media/image12.wmf"/><Relationship Id="rId1" Type="http://schemas.openxmlformats.org/officeDocument/2006/relationships/oleObject" Target="../embeddings/oleObject1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7" name="Rectangle 2"/>
          <p:cNvSpPr/>
          <p:nvPr>
            <p:ph type="ctrTitle"/>
          </p:nvPr>
        </p:nvSpPr>
        <p:spPr>
          <a:xfrm>
            <a:off x="682625" y="1484313"/>
            <a:ext cx="7772400" cy="1800225"/>
          </a:xfrm>
          <a:prstGeom prst="rect">
            <a:avLst/>
          </a:prstGeom>
          <a:noFill/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lstStyle>
            <a:lvl1pPr lvl="0">
              <a:defRPr/>
            </a:lvl1pPr>
          </a:lstStyle>
          <a:p>
            <a:pPr lvl="0" algn="l" eaLnBrk="1" hangingPunct="1"/>
            <a:r>
              <a:rPr lang="zh-CN" altLang="en-US" dirty="0">
                <a:latin typeface="黑体" panose="02010609060101010101" pitchFamily="49" charset="-122"/>
              </a:rPr>
              <a:t>     </a:t>
            </a:r>
            <a:r>
              <a:rPr lang="zh-CN" altLang="en-US" sz="48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《线性代数》</a:t>
            </a:r>
            <a:br>
              <a:rPr lang="zh-CN" altLang="en-US" sz="48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</a:br>
            <a:r>
              <a:rPr lang="zh-CN" altLang="en-US" sz="48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                 多媒体课件                                            </a:t>
            </a:r>
            <a:endParaRPr lang="zh-CN" altLang="en-US" dirty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Rectangle 2"/>
          <p:cNvSpPr/>
          <p:nvPr/>
        </p:nvSpPr>
        <p:spPr>
          <a:xfrm>
            <a:off x="611188" y="1268413"/>
            <a:ext cx="3576637" cy="430212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r>
              <a:rPr lang="zh-CN" altLang="en-US" dirty="0">
                <a:solidFill>
                  <a:srgbClr val="CC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定义2</a:t>
            </a:r>
            <a:r>
              <a:rPr lang="en-US" altLang="zh-CN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设有向量组 </a:t>
            </a:r>
            <a:r>
              <a:rPr lang="zh-CN" altLang="en-US" sz="14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A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: </a:t>
            </a:r>
            <a:r>
              <a:rPr lang="en-US" altLang="zh-CN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endParaRPr lang="en-US" altLang="zh-CN" dirty="0">
              <a:solidFill>
                <a:srgbClr val="0000F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graphicFrame>
        <p:nvGraphicFramePr>
          <p:cNvPr id="14339" name="Object 3"/>
          <p:cNvGraphicFramePr>
            <a:graphicFrameLocks noChangeAspect="1"/>
          </p:cNvGraphicFramePr>
          <p:nvPr/>
        </p:nvGraphicFramePr>
        <p:xfrm>
          <a:off x="3924300" y="1196975"/>
          <a:ext cx="2139950" cy="601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7" name="" r:id="rId1" imgW="817880" imgH="229870" progId="Equation.DSMT4">
                  <p:embed/>
                </p:oleObj>
              </mc:Choice>
              <mc:Fallback>
                <p:oleObj name="" r:id="rId1" imgW="817880" imgH="229870" progId="Equation.DSMT4">
                  <p:embed/>
                  <p:pic>
                    <p:nvPicPr>
                      <p:cNvPr id="0" name="图片 3096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3924300" y="1196975"/>
                        <a:ext cx="2139950" cy="60166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0" name="Rectangle 4"/>
          <p:cNvSpPr/>
          <p:nvPr/>
        </p:nvSpPr>
        <p:spPr>
          <a:xfrm>
            <a:off x="6156325" y="1341438"/>
            <a:ext cx="2503488" cy="427037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,  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若在向量组</a:t>
            </a:r>
            <a:r>
              <a:rPr lang="zh-CN" altLang="en-US" sz="14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A  </a:t>
            </a:r>
            <a:endParaRPr lang="zh-CN" altLang="en-US" dirty="0">
              <a:solidFill>
                <a:srgbClr val="0000FF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sp>
        <p:nvSpPr>
          <p:cNvPr id="14341" name="Rectangle 5"/>
          <p:cNvSpPr/>
          <p:nvPr/>
        </p:nvSpPr>
        <p:spPr>
          <a:xfrm>
            <a:off x="600075" y="1922463"/>
            <a:ext cx="2747963" cy="427037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中能选出</a:t>
            </a:r>
            <a:r>
              <a:rPr lang="zh-CN" altLang="en-US" sz="18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r</a:t>
            </a:r>
            <a:r>
              <a:rPr lang="en-US" altLang="zh-CN" sz="2000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个向量</a:t>
            </a:r>
            <a:endParaRPr lang="zh-CN" altLang="en-US" dirty="0">
              <a:solidFill>
                <a:srgbClr val="0000FF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graphicFrame>
        <p:nvGraphicFramePr>
          <p:cNvPr id="14342" name="Object 6"/>
          <p:cNvGraphicFramePr>
            <a:graphicFrameLocks noGrp="1" noChangeAspect="1"/>
          </p:cNvGraphicFramePr>
          <p:nvPr>
            <p:ph sz="half" idx="1"/>
          </p:nvPr>
        </p:nvGraphicFramePr>
        <p:xfrm>
          <a:off x="5868988" y="3429000"/>
          <a:ext cx="2730500" cy="596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3" name="" r:id="rId3" imgW="1111885" imgH="242570" progId="Equation.DSMT4">
                  <p:embed/>
                </p:oleObj>
              </mc:Choice>
              <mc:Fallback>
                <p:oleObj name="" r:id="rId3" imgW="1111885" imgH="242570" progId="Equation.DSMT4">
                  <p:embed/>
                  <p:pic>
                    <p:nvPicPr>
                      <p:cNvPr id="0" name="图片 3092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868988" y="3429000"/>
                        <a:ext cx="2730500" cy="5969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45" name="Object 9"/>
          <p:cNvGraphicFramePr>
            <a:graphicFrameLocks noGrp="1" noChangeAspect="1"/>
          </p:cNvGraphicFramePr>
          <p:nvPr>
            <p:ph sz="half" idx="2"/>
          </p:nvPr>
        </p:nvGraphicFramePr>
        <p:xfrm>
          <a:off x="1693863" y="2678113"/>
          <a:ext cx="2232025" cy="606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6" name="" r:id="rId5" imgW="894715" imgH="242570" progId="Equation.DSMT4">
                  <p:embed/>
                </p:oleObj>
              </mc:Choice>
              <mc:Fallback>
                <p:oleObj name="" r:id="rId5" imgW="894715" imgH="242570" progId="Equation.DSMT4">
                  <p:embed/>
                  <p:pic>
                    <p:nvPicPr>
                      <p:cNvPr id="0" name="图片 3095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693863" y="2678113"/>
                        <a:ext cx="2232025" cy="6064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3" name="Rectangle 7"/>
          <p:cNvSpPr/>
          <p:nvPr/>
        </p:nvSpPr>
        <p:spPr>
          <a:xfrm>
            <a:off x="5886450" y="1989138"/>
            <a:ext cx="1206500" cy="427037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,  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满足  </a:t>
            </a:r>
            <a:endParaRPr lang="zh-CN" altLang="en-US" dirty="0">
              <a:solidFill>
                <a:srgbClr val="0000F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4344" name="Rectangle 8"/>
          <p:cNvSpPr/>
          <p:nvPr/>
        </p:nvSpPr>
        <p:spPr>
          <a:xfrm>
            <a:off x="1204913" y="2714625"/>
            <a:ext cx="4489450" cy="430213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(1)                          </a:t>
            </a:r>
            <a:r>
              <a:rPr lang="zh-CN" altLang="en-US" dirty="0">
                <a:solidFill>
                  <a:srgbClr val="C0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线性无关</a:t>
            </a:r>
            <a:r>
              <a:rPr lang="en-US" altLang="zh-CN" dirty="0">
                <a:solidFill>
                  <a:srgbClr val="C0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;  </a:t>
            </a:r>
            <a:endParaRPr lang="en-US" altLang="zh-CN" dirty="0">
              <a:solidFill>
                <a:srgbClr val="C00000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sp>
        <p:nvSpPr>
          <p:cNvPr id="14346" name="Rectangle 10"/>
          <p:cNvSpPr/>
          <p:nvPr/>
        </p:nvSpPr>
        <p:spPr>
          <a:xfrm>
            <a:off x="1187450" y="3500438"/>
            <a:ext cx="2105025" cy="427037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(2) 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对任意的  </a:t>
            </a:r>
            <a:endParaRPr lang="zh-CN" altLang="en-US" dirty="0">
              <a:solidFill>
                <a:srgbClr val="0000FF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graphicFrame>
        <p:nvGraphicFramePr>
          <p:cNvPr id="14347" name="Object 11"/>
          <p:cNvGraphicFramePr>
            <a:graphicFrameLocks noChangeAspect="1"/>
          </p:cNvGraphicFramePr>
          <p:nvPr/>
        </p:nvGraphicFramePr>
        <p:xfrm>
          <a:off x="3205163" y="3429000"/>
          <a:ext cx="1871662" cy="576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9" name="" r:id="rId7" imgW="842645" imgH="255270" progId="Equation.DSMT4">
                  <p:embed/>
                </p:oleObj>
              </mc:Choice>
              <mc:Fallback>
                <p:oleObj name="" r:id="rId7" imgW="842645" imgH="255270" progId="Equation.DSMT4">
                  <p:embed/>
                  <p:pic>
                    <p:nvPicPr>
                      <p:cNvPr id="0" name="图片 3088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205163" y="3429000"/>
                        <a:ext cx="1871662" cy="57626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8" name="Rectangle 12"/>
          <p:cNvSpPr/>
          <p:nvPr/>
        </p:nvSpPr>
        <p:spPr>
          <a:xfrm>
            <a:off x="5076825" y="3500438"/>
            <a:ext cx="939800" cy="427037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都有  </a:t>
            </a:r>
            <a:endParaRPr lang="zh-CN" altLang="en-US" dirty="0">
              <a:solidFill>
                <a:srgbClr val="0000F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pic>
        <p:nvPicPr>
          <p:cNvPr id="14349" name="Picture 13" descr="图片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492500" y="1844675"/>
            <a:ext cx="2303463" cy="6254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50" name="Rectangle 14"/>
          <p:cNvSpPr/>
          <p:nvPr/>
        </p:nvSpPr>
        <p:spPr>
          <a:xfrm>
            <a:off x="1654175" y="4149725"/>
            <a:ext cx="1765300" cy="427038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线性相关</a:t>
            </a:r>
            <a:r>
              <a:rPr lang="en-US" altLang="zh-CN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.  </a:t>
            </a:r>
            <a:endParaRPr lang="en-US" altLang="zh-CN" dirty="0">
              <a:solidFill>
                <a:srgbClr val="0000F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4353" name="Rectangle 17"/>
          <p:cNvSpPr/>
          <p:nvPr/>
        </p:nvSpPr>
        <p:spPr>
          <a:xfrm>
            <a:off x="650875" y="4795838"/>
            <a:ext cx="8242300" cy="430212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则称向量组                     是向量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组</a:t>
            </a:r>
            <a:r>
              <a:rPr lang="zh-CN" altLang="en-US" sz="14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A</a:t>
            </a:r>
            <a:r>
              <a:rPr lang="en-US" altLang="zh-CN" sz="1400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的</a:t>
            </a:r>
            <a:r>
              <a:rPr lang="zh-CN" altLang="en-US" dirty="0">
                <a:solidFill>
                  <a:srgbClr val="C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一个极大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   </a:t>
            </a:r>
            <a:endParaRPr lang="zh-CN" altLang="en-US" dirty="0">
              <a:solidFill>
                <a:srgbClr val="0000F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pic>
        <p:nvPicPr>
          <p:cNvPr id="14352" name="Picture 16" descr="图片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481263" y="4724400"/>
            <a:ext cx="2303462" cy="6254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54" name="Rectangle 18"/>
          <p:cNvSpPr/>
          <p:nvPr/>
        </p:nvSpPr>
        <p:spPr>
          <a:xfrm>
            <a:off x="620713" y="5445125"/>
            <a:ext cx="5537200" cy="430213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zh-CN" altLang="en-US" dirty="0">
                <a:solidFill>
                  <a:srgbClr val="C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线性无关向量组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(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简称</a:t>
            </a:r>
            <a:r>
              <a:rPr lang="zh-CN" altLang="en-US" dirty="0">
                <a:solidFill>
                  <a:srgbClr val="CC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极大无关组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).  </a:t>
            </a:r>
            <a:endParaRPr lang="en-US" altLang="zh-CN" dirty="0">
              <a:solidFill>
                <a:srgbClr val="0000FF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4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14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14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14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14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14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14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bldLvl="0"/>
      <p:bldP spid="14340" grpId="0" bldLvl="0"/>
      <p:bldP spid="14341" grpId="0" bldLvl="0"/>
      <p:bldP spid="14343" grpId="0" bldLvl="0"/>
      <p:bldP spid="14344" grpId="0"/>
      <p:bldP spid="14346" grpId="0"/>
      <p:bldP spid="14348" grpId="0"/>
      <p:bldP spid="14350" grpId="0"/>
      <p:bldP spid="14353" grpId="0"/>
      <p:bldP spid="1435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4" name="Rectangle 2"/>
          <p:cNvSpPr/>
          <p:nvPr/>
        </p:nvSpPr>
        <p:spPr>
          <a:xfrm>
            <a:off x="1143000" y="714375"/>
            <a:ext cx="939800" cy="427038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r>
              <a:rPr lang="zh-CN" altLang="en-US" dirty="0">
                <a:solidFill>
                  <a:srgbClr val="CC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注意  </a:t>
            </a:r>
            <a:endParaRPr lang="zh-CN" altLang="en-US" dirty="0">
              <a:solidFill>
                <a:srgbClr val="CC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5363" name="Rectangle 3"/>
          <p:cNvSpPr/>
          <p:nvPr/>
        </p:nvSpPr>
        <p:spPr>
          <a:xfrm>
            <a:off x="1000125" y="1428750"/>
            <a:ext cx="6872288" cy="427038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(1)</a:t>
            </a:r>
            <a:r>
              <a:rPr lang="en-US" altLang="zh-CN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只含有零向量的向量组没有极大无关组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;  </a:t>
            </a:r>
            <a:endParaRPr lang="en-US" altLang="zh-CN" dirty="0">
              <a:solidFill>
                <a:srgbClr val="0000FF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sp>
        <p:nvSpPr>
          <p:cNvPr id="15364" name="Rectangle 4"/>
          <p:cNvSpPr/>
          <p:nvPr/>
        </p:nvSpPr>
        <p:spPr>
          <a:xfrm>
            <a:off x="1000125" y="2143125"/>
            <a:ext cx="5780088" cy="427038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(2) 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一个非零向量组必有极大无关组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;  </a:t>
            </a:r>
            <a:endParaRPr lang="en-US" altLang="zh-CN" dirty="0">
              <a:solidFill>
                <a:srgbClr val="0000FF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sp>
        <p:nvSpPr>
          <p:cNvPr id="15365" name="Rectangle 5"/>
          <p:cNvSpPr/>
          <p:nvPr/>
        </p:nvSpPr>
        <p:spPr>
          <a:xfrm>
            <a:off x="969963" y="2857500"/>
            <a:ext cx="7705725" cy="427038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(3)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一个线性无关的向量组的极大无关组就是向量  </a:t>
            </a:r>
            <a:endParaRPr lang="zh-CN" altLang="en-US" dirty="0">
              <a:solidFill>
                <a:srgbClr val="0000FF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sp>
        <p:nvSpPr>
          <p:cNvPr id="15366" name="Rectangle 6"/>
          <p:cNvSpPr/>
          <p:nvPr/>
        </p:nvSpPr>
        <p:spPr>
          <a:xfrm>
            <a:off x="935038" y="3578225"/>
            <a:ext cx="1333500" cy="427038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组本身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.  </a:t>
            </a:r>
            <a:endParaRPr lang="zh-CN" altLang="en-US" dirty="0">
              <a:solidFill>
                <a:srgbClr val="0000FF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sp>
        <p:nvSpPr>
          <p:cNvPr id="15367" name="Rectangle 7"/>
          <p:cNvSpPr/>
          <p:nvPr/>
        </p:nvSpPr>
        <p:spPr>
          <a:xfrm>
            <a:off x="1000125" y="4214813"/>
            <a:ext cx="8229600" cy="430212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(4)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定义的条件恰好说明了极大无关组的“</a:t>
            </a:r>
            <a:r>
              <a:rPr lang="zh-CN" altLang="en-US" dirty="0">
                <a:solidFill>
                  <a:srgbClr val="C0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无关性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”   </a:t>
            </a:r>
            <a:endParaRPr lang="zh-CN" altLang="en-US" dirty="0">
              <a:solidFill>
                <a:srgbClr val="0000FF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sp>
        <p:nvSpPr>
          <p:cNvPr id="15368" name="Rectangle 8"/>
          <p:cNvSpPr/>
          <p:nvPr/>
        </p:nvSpPr>
        <p:spPr>
          <a:xfrm>
            <a:off x="1000125" y="4857750"/>
            <a:ext cx="2424113" cy="430213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和</a:t>
            </a:r>
            <a:r>
              <a:rPr lang="zh-CN" altLang="en-US" dirty="0">
                <a:solidFill>
                  <a:srgbClr val="C0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“极大性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”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.  </a:t>
            </a:r>
            <a:endParaRPr lang="en-US" altLang="zh-CN" dirty="0">
              <a:solidFill>
                <a:srgbClr val="0000FF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/>
      <p:bldP spid="15364" grpId="0"/>
      <p:bldP spid="15365" grpId="0"/>
      <p:bldP spid="15366" grpId="0"/>
      <p:bldP spid="15367" grpId="0"/>
      <p:bldP spid="1536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2" name="Rectangle 2"/>
          <p:cNvSpPr/>
          <p:nvPr/>
        </p:nvSpPr>
        <p:spPr>
          <a:xfrm>
            <a:off x="1000125" y="714375"/>
            <a:ext cx="1911350" cy="430213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r>
              <a:rPr lang="zh-CN" altLang="en-US" dirty="0">
                <a:solidFill>
                  <a:srgbClr val="C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等价定义</a:t>
            </a:r>
            <a:r>
              <a:rPr lang="zh-CN" altLang="en-US" dirty="0">
                <a:solidFill>
                  <a:srgbClr val="C0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：</a:t>
            </a:r>
            <a:r>
              <a:rPr lang="zh-CN" altLang="en-US" dirty="0">
                <a:solidFill>
                  <a:srgbClr val="C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endParaRPr lang="zh-CN" altLang="en-US" dirty="0">
              <a:solidFill>
                <a:srgbClr val="C0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7173" name="Rectangle 3"/>
          <p:cNvSpPr/>
          <p:nvPr/>
        </p:nvSpPr>
        <p:spPr>
          <a:xfrm>
            <a:off x="928688" y="1571625"/>
            <a:ext cx="3660775" cy="427038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r>
              <a:rPr lang="zh-CN" altLang="en-US" dirty="0">
                <a:solidFill>
                  <a:srgbClr val="CC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定义1</a:t>
            </a:r>
            <a:r>
              <a:rPr lang="zh-CN" altLang="en-US" dirty="0">
                <a:solidFill>
                  <a:srgbClr val="CC0000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Arial" panose="020B0604020202020204" pitchFamily="34" charset="0"/>
              </a:rPr>
              <a:t>´</a:t>
            </a:r>
            <a:r>
              <a:rPr lang="en-US" altLang="zh-CN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设有向量组</a:t>
            </a:r>
            <a:r>
              <a:rPr lang="zh-CN" altLang="en-US" sz="14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A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: </a:t>
            </a:r>
            <a:r>
              <a:rPr lang="en-US" altLang="zh-CN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endParaRPr lang="en-US" altLang="zh-CN" dirty="0">
              <a:solidFill>
                <a:srgbClr val="0000F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graphicFrame>
        <p:nvGraphicFramePr>
          <p:cNvPr id="7170" name="Object 4"/>
          <p:cNvGraphicFramePr>
            <a:graphicFrameLocks noChangeAspect="1"/>
          </p:cNvGraphicFramePr>
          <p:nvPr/>
        </p:nvGraphicFramePr>
        <p:xfrm>
          <a:off x="4357688" y="1500188"/>
          <a:ext cx="2112962" cy="576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5" name="" r:id="rId1" imgW="843915" imgH="229870" progId="Equation.DSMT4">
                  <p:embed/>
                </p:oleObj>
              </mc:Choice>
              <mc:Fallback>
                <p:oleObj name="" r:id="rId1" imgW="843915" imgH="229870" progId="Equation.DSMT4">
                  <p:embed/>
                  <p:pic>
                    <p:nvPicPr>
                      <p:cNvPr id="0" name="图片 3094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4357688" y="1500188"/>
                        <a:ext cx="2112962" cy="57626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4" name="Rectangle 5"/>
          <p:cNvSpPr/>
          <p:nvPr/>
        </p:nvSpPr>
        <p:spPr>
          <a:xfrm>
            <a:off x="6429375" y="1571625"/>
            <a:ext cx="2503488" cy="427038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,  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若在向量组</a:t>
            </a:r>
            <a:r>
              <a:rPr lang="zh-CN" altLang="en-US" sz="14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A  </a:t>
            </a:r>
            <a:endParaRPr lang="zh-CN" altLang="en-US" dirty="0">
              <a:solidFill>
                <a:srgbClr val="0000FF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sp>
        <p:nvSpPr>
          <p:cNvPr id="7175" name="Rectangle 6"/>
          <p:cNvSpPr/>
          <p:nvPr/>
        </p:nvSpPr>
        <p:spPr>
          <a:xfrm>
            <a:off x="357188" y="2143125"/>
            <a:ext cx="2747962" cy="427038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中能选出</a:t>
            </a:r>
            <a:r>
              <a:rPr lang="zh-CN" altLang="en-US" sz="18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r</a:t>
            </a:r>
            <a:r>
              <a:rPr lang="en-US" altLang="zh-CN" sz="2000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个向量</a:t>
            </a:r>
            <a:endParaRPr lang="zh-CN" altLang="en-US" dirty="0">
              <a:solidFill>
                <a:srgbClr val="0000FF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sp>
        <p:nvSpPr>
          <p:cNvPr id="7176" name="Rectangle 7"/>
          <p:cNvSpPr/>
          <p:nvPr/>
        </p:nvSpPr>
        <p:spPr>
          <a:xfrm>
            <a:off x="5357813" y="2143125"/>
            <a:ext cx="1206500" cy="427038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,  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满足  </a:t>
            </a:r>
            <a:endParaRPr lang="zh-CN" altLang="en-US" dirty="0">
              <a:solidFill>
                <a:srgbClr val="0000F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7177" name="Rectangle 8"/>
          <p:cNvSpPr/>
          <p:nvPr/>
        </p:nvSpPr>
        <p:spPr>
          <a:xfrm>
            <a:off x="1204913" y="2714625"/>
            <a:ext cx="4446587" cy="427038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(1)                          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线性无关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;  </a:t>
            </a:r>
            <a:endParaRPr lang="en-US" altLang="zh-CN" dirty="0">
              <a:solidFill>
                <a:srgbClr val="0000FF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graphicFrame>
        <p:nvGraphicFramePr>
          <p:cNvPr id="7171" name="Object 9"/>
          <p:cNvGraphicFramePr>
            <a:graphicFrameLocks noChangeAspect="1"/>
          </p:cNvGraphicFramePr>
          <p:nvPr/>
        </p:nvGraphicFramePr>
        <p:xfrm>
          <a:off x="1692275" y="2678113"/>
          <a:ext cx="2236788" cy="606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0" name="" r:id="rId3" imgW="894715" imgH="242570" progId="Equation.DSMT4">
                  <p:embed/>
                </p:oleObj>
              </mc:Choice>
              <mc:Fallback>
                <p:oleObj name="" r:id="rId3" imgW="894715" imgH="242570" progId="Equation.DSMT4">
                  <p:embed/>
                  <p:pic>
                    <p:nvPicPr>
                      <p:cNvPr id="0" name="图片 3089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692275" y="2678113"/>
                        <a:ext cx="2236788" cy="6064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94" name="Rectangle 10"/>
          <p:cNvSpPr/>
          <p:nvPr/>
        </p:nvSpPr>
        <p:spPr>
          <a:xfrm>
            <a:off x="1214438" y="3429000"/>
            <a:ext cx="5478462" cy="427038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(2) 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向量组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A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的任意一个向量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都可由 </a:t>
            </a:r>
            <a:endParaRPr lang="zh-CN" altLang="en-US" dirty="0">
              <a:solidFill>
                <a:srgbClr val="0000F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7179" name="Rectangle 11"/>
          <p:cNvSpPr/>
          <p:nvPr/>
        </p:nvSpPr>
        <p:spPr>
          <a:xfrm>
            <a:off x="0" y="3300413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endParaRPr lang="zh-CN" altLang="en-US" dirty="0"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pic>
        <p:nvPicPr>
          <p:cNvPr id="7180" name="Picture 12" descr="图片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14688" y="2071688"/>
            <a:ext cx="2303462" cy="6254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97" name="Rectangle 13"/>
          <p:cNvSpPr/>
          <p:nvPr/>
        </p:nvSpPr>
        <p:spPr>
          <a:xfrm>
            <a:off x="642938" y="4000500"/>
            <a:ext cx="1765300" cy="427038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线性表示</a:t>
            </a:r>
            <a:r>
              <a:rPr lang="en-US" altLang="zh-CN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.  </a:t>
            </a:r>
            <a:endParaRPr lang="en-US" altLang="zh-CN" dirty="0">
              <a:solidFill>
                <a:srgbClr val="0000F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grpSp>
        <p:nvGrpSpPr>
          <p:cNvPr id="3" name="Group 14"/>
          <p:cNvGrpSpPr/>
          <p:nvPr/>
        </p:nvGrpSpPr>
        <p:grpSpPr>
          <a:xfrm>
            <a:off x="611188" y="4508500"/>
            <a:ext cx="6945312" cy="625475"/>
            <a:chOff x="136" y="-241"/>
            <a:chExt cx="4375" cy="394"/>
          </a:xfrm>
        </p:grpSpPr>
        <p:pic>
          <p:nvPicPr>
            <p:cNvPr id="7185" name="Picture 15" descr="图片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270" y="-241"/>
              <a:ext cx="1451" cy="394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7186" name="Rectangle 16"/>
            <p:cNvSpPr/>
            <p:nvPr/>
          </p:nvSpPr>
          <p:spPr>
            <a:xfrm>
              <a:off x="136" y="-196"/>
              <a:ext cx="4375" cy="27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 anchor="ctr">
              <a:spAutoFit/>
            </a:bodyPr>
            <a:p>
              <a:pPr lvl="0" eaLnBrk="1" hangingPunct="1"/>
              <a:r>
                <a:rPr lang="zh-CN" altLang="en-US" dirty="0">
                  <a:solidFill>
                    <a:srgbClr val="0000FF"/>
                  </a:solidFill>
                  <a:latin typeface="华文中宋" panose="02010600040101010101" pitchFamily="2" charset="-122"/>
                  <a:ea typeface="华文中宋" panose="02010600040101010101" pitchFamily="2" charset="-122"/>
                </a:rPr>
                <a:t>则称向量组                    是向量</a:t>
              </a:r>
              <a:r>
                <a:rPr lang="zh-CN" altLang="en-US" dirty="0">
                  <a:solidFill>
                    <a:srgbClr val="0000FF"/>
                  </a:solidFill>
                  <a:latin typeface="Times New Roman" panose="02020603050405020304" pitchFamily="18" charset="0"/>
                  <a:ea typeface="华文中宋" panose="02010600040101010101" pitchFamily="2" charset="-122"/>
                </a:rPr>
                <a:t>组</a:t>
              </a:r>
              <a:r>
                <a:rPr lang="zh-CN" altLang="en-US" sz="1400" dirty="0">
                  <a:solidFill>
                    <a:srgbClr val="0000FF"/>
                  </a:solidFill>
                  <a:latin typeface="Times New Roman" panose="02020603050405020304" pitchFamily="18" charset="0"/>
                  <a:ea typeface="华文中宋" panose="02010600040101010101" pitchFamily="2" charset="-122"/>
                </a:rPr>
                <a:t> </a:t>
              </a:r>
              <a:r>
                <a:rPr lang="en-US" altLang="zh-CN" i="1" dirty="0">
                  <a:solidFill>
                    <a:srgbClr val="0000FF"/>
                  </a:solidFill>
                  <a:latin typeface="Times New Roman" panose="02020603050405020304" pitchFamily="18" charset="0"/>
                  <a:ea typeface="华文中宋" panose="02010600040101010101" pitchFamily="2" charset="-122"/>
                </a:rPr>
                <a:t>A</a:t>
              </a:r>
              <a:r>
                <a:rPr lang="en-US" altLang="zh-CN" sz="1400" i="1" dirty="0">
                  <a:solidFill>
                    <a:srgbClr val="0000FF"/>
                  </a:solidFill>
                  <a:latin typeface="Times New Roman" panose="02020603050405020304" pitchFamily="18" charset="0"/>
                  <a:ea typeface="华文中宋" panose="02010600040101010101" pitchFamily="2" charset="-122"/>
                </a:rPr>
                <a:t> </a:t>
              </a:r>
              <a:r>
                <a:rPr lang="zh-CN" altLang="en-US" dirty="0">
                  <a:solidFill>
                    <a:srgbClr val="0000FF"/>
                  </a:solidFill>
                  <a:latin typeface="华文中宋" panose="02010600040101010101" pitchFamily="2" charset="-122"/>
                  <a:ea typeface="华文中宋" panose="02010600040101010101" pitchFamily="2" charset="-122"/>
                </a:rPr>
                <a:t>的一个</a:t>
              </a:r>
              <a:endPara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</p:grpSp>
      <p:sp>
        <p:nvSpPr>
          <p:cNvPr id="16401" name="Rectangle 17"/>
          <p:cNvSpPr/>
          <p:nvPr/>
        </p:nvSpPr>
        <p:spPr>
          <a:xfrm>
            <a:off x="682625" y="5156200"/>
            <a:ext cx="2065338" cy="430213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zh-CN" altLang="en-US" dirty="0">
                <a:solidFill>
                  <a:srgbClr val="CC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极大无关组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.  </a:t>
            </a:r>
            <a:endParaRPr lang="en-US" altLang="zh-CN" dirty="0">
              <a:solidFill>
                <a:srgbClr val="0000FF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pic>
        <p:nvPicPr>
          <p:cNvPr id="16402" name="Picture 18" descr="图片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72250" y="3357563"/>
            <a:ext cx="2303463" cy="6254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6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6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6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4" grpId="0"/>
      <p:bldP spid="16397" grpId="0"/>
      <p:bldP spid="1640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200" name="Rectangle 2"/>
          <p:cNvSpPr/>
          <p:nvPr/>
        </p:nvSpPr>
        <p:spPr>
          <a:xfrm>
            <a:off x="971550" y="549275"/>
            <a:ext cx="5905500" cy="427038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r>
              <a:rPr lang="zh-CN" altLang="en-US" dirty="0">
                <a:solidFill>
                  <a:srgbClr val="CC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例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 求下列向量组的一个极大无关组</a:t>
            </a:r>
            <a:r>
              <a:rPr lang="en-US" altLang="zh-CN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.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 </a:t>
            </a:r>
            <a:endParaRPr lang="zh-CN" altLang="en-US" dirty="0">
              <a:solidFill>
                <a:srgbClr val="0000F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8201" name="Rectangle 3"/>
          <p:cNvSpPr/>
          <p:nvPr/>
        </p:nvSpPr>
        <p:spPr>
          <a:xfrm>
            <a:off x="0" y="297180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endParaRPr lang="zh-CN" altLang="en-US" dirty="0"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graphicFrame>
        <p:nvGraphicFramePr>
          <p:cNvPr id="8194" name="Object 4"/>
          <p:cNvGraphicFramePr>
            <a:graphicFrameLocks noChangeAspect="1"/>
          </p:cNvGraphicFramePr>
          <p:nvPr/>
        </p:nvGraphicFramePr>
        <p:xfrm>
          <a:off x="1692275" y="1196975"/>
          <a:ext cx="5927725" cy="2109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1" imgW="2565400" imgH="914400" progId="Equation.DSMT4">
                  <p:embed/>
                </p:oleObj>
              </mc:Choice>
              <mc:Fallback>
                <p:oleObj name="" r:id="rId1" imgW="2565400" imgH="914400" progId="Equation.DSMT4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692275" y="1196975"/>
                        <a:ext cx="5927725" cy="210978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9" name="Rectangle 5"/>
          <p:cNvSpPr/>
          <p:nvPr/>
        </p:nvSpPr>
        <p:spPr>
          <a:xfrm>
            <a:off x="611188" y="3429000"/>
            <a:ext cx="584200" cy="427038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zh-CN" altLang="en-US" dirty="0">
                <a:solidFill>
                  <a:srgbClr val="CC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解  </a:t>
            </a:r>
            <a:endParaRPr lang="zh-CN" altLang="en-US" dirty="0">
              <a:solidFill>
                <a:srgbClr val="CC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8203" name="Rectangle 6"/>
          <p:cNvSpPr/>
          <p:nvPr/>
        </p:nvSpPr>
        <p:spPr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endParaRPr lang="zh-CN" altLang="en-US" dirty="0"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sp>
        <p:nvSpPr>
          <p:cNvPr id="8204" name="Rectangle 7"/>
          <p:cNvSpPr/>
          <p:nvPr/>
        </p:nvSpPr>
        <p:spPr>
          <a:xfrm>
            <a:off x="0" y="323850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endParaRPr lang="zh-CN" altLang="en-US" dirty="0"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graphicFrame>
        <p:nvGraphicFramePr>
          <p:cNvPr id="8195" name="Object 8"/>
          <p:cNvGraphicFramePr>
            <a:graphicFrameLocks noChangeAspect="1"/>
          </p:cNvGraphicFramePr>
          <p:nvPr/>
        </p:nvGraphicFramePr>
        <p:xfrm>
          <a:off x="1331913" y="4364038"/>
          <a:ext cx="1008062" cy="604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" r:id="rId3" imgW="386080" imgH="231775" progId="Equation.DSMT4">
                  <p:embed/>
                </p:oleObj>
              </mc:Choice>
              <mc:Fallback>
                <p:oleObj name="" r:id="rId3" imgW="386080" imgH="231775" progId="Equation.DSMT4">
                  <p:embed/>
                  <p:pic>
                    <p:nvPicPr>
                      <p:cNvPr id="0" name="图片 307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331913" y="4364038"/>
                        <a:ext cx="1008062" cy="60483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202" name="Rectangle 9"/>
          <p:cNvSpPr/>
          <p:nvPr/>
        </p:nvSpPr>
        <p:spPr>
          <a:xfrm>
            <a:off x="2339975" y="4508500"/>
            <a:ext cx="5194300" cy="427038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是该向量组的一个线性无关组</a:t>
            </a:r>
            <a:r>
              <a:rPr lang="en-US" altLang="zh-CN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.    </a:t>
            </a:r>
            <a:endParaRPr lang="en-US" altLang="zh-CN" dirty="0">
              <a:solidFill>
                <a:srgbClr val="0000F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8206" name="Rectangle 10"/>
          <p:cNvSpPr/>
          <p:nvPr/>
        </p:nvSpPr>
        <p:spPr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endParaRPr lang="zh-CN" altLang="en-US" dirty="0"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graphicFrame>
        <p:nvGraphicFramePr>
          <p:cNvPr id="8196" name="Object 11"/>
          <p:cNvGraphicFramePr>
            <a:graphicFrameLocks noChangeAspect="1"/>
          </p:cNvGraphicFramePr>
          <p:nvPr/>
        </p:nvGraphicFramePr>
        <p:xfrm>
          <a:off x="1476375" y="5589588"/>
          <a:ext cx="1008063" cy="590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" r:id="rId5" imgW="398780" imgH="231775" progId="Equation.DSMT4">
                  <p:embed/>
                </p:oleObj>
              </mc:Choice>
              <mc:Fallback>
                <p:oleObj name="" r:id="rId5" imgW="398780" imgH="231775" progId="Equation.DSMT4">
                  <p:embed/>
                  <p:pic>
                    <p:nvPicPr>
                      <p:cNvPr id="0" name="图片 3078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476375" y="5589588"/>
                        <a:ext cx="1008063" cy="5905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2"/>
          <p:cNvSpPr/>
          <p:nvPr/>
        </p:nvSpPr>
        <p:spPr>
          <a:xfrm>
            <a:off x="2482850" y="5661025"/>
            <a:ext cx="4724400" cy="427038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也是该向量组的极大无关组</a:t>
            </a:r>
            <a:r>
              <a:rPr lang="en-US" altLang="zh-CN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.   </a:t>
            </a:r>
            <a:endParaRPr lang="en-US" altLang="zh-CN" dirty="0">
              <a:solidFill>
                <a:srgbClr val="0000F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8205" name="Rectangle 13"/>
          <p:cNvSpPr/>
          <p:nvPr/>
        </p:nvSpPr>
        <p:spPr>
          <a:xfrm>
            <a:off x="1403350" y="5084763"/>
            <a:ext cx="4470400" cy="427037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这种方法称为</a:t>
            </a:r>
            <a:r>
              <a:rPr lang="zh-CN" altLang="en-US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逐个</a:t>
            </a:r>
            <a:r>
              <a:rPr lang="zh-CN" altLang="en-US" dirty="0">
                <a:solidFill>
                  <a:srgbClr val="FF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“扩充法”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.</a:t>
            </a:r>
            <a:r>
              <a:rPr lang="en-US" altLang="zh-CN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endParaRPr lang="en-US" altLang="zh-CN" dirty="0">
              <a:solidFill>
                <a:srgbClr val="0000F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graphicFrame>
        <p:nvGraphicFramePr>
          <p:cNvPr id="3" name="Object 8"/>
          <p:cNvGraphicFramePr>
            <a:graphicFrameLocks noChangeAspect="1"/>
          </p:cNvGraphicFramePr>
          <p:nvPr/>
        </p:nvGraphicFramePr>
        <p:xfrm>
          <a:off x="3995738" y="3932238"/>
          <a:ext cx="2160587" cy="596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" name="" r:id="rId7" imgW="825500" imgH="228600" progId="Equation.DSMT4">
                  <p:embed/>
                </p:oleObj>
              </mc:Choice>
              <mc:Fallback>
                <p:oleObj name="" r:id="rId7" imgW="825500" imgH="228600" progId="Equation.DSMT4">
                  <p:embed/>
                  <p:pic>
                    <p:nvPicPr>
                      <p:cNvPr id="0" name="图片 3080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995738" y="3932238"/>
                        <a:ext cx="2160587" cy="5969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8"/>
          <p:cNvGraphicFramePr>
            <a:graphicFrameLocks noChangeAspect="1"/>
          </p:cNvGraphicFramePr>
          <p:nvPr/>
        </p:nvGraphicFramePr>
        <p:xfrm>
          <a:off x="1619250" y="3932238"/>
          <a:ext cx="2128838" cy="596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" name="" r:id="rId9" imgW="812800" imgH="228600" progId="Equation.DSMT4">
                  <p:embed/>
                </p:oleObj>
              </mc:Choice>
              <mc:Fallback>
                <p:oleObj name="" r:id="rId9" imgW="812800" imgH="228600" progId="Equation.DSMT4">
                  <p:embed/>
                  <p:pic>
                    <p:nvPicPr>
                      <p:cNvPr id="0" name="图片 3082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619250" y="3932238"/>
                        <a:ext cx="2128838" cy="5969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3" name="Object 8"/>
          <p:cNvGraphicFramePr>
            <a:graphicFrameLocks noChangeAspect="1"/>
          </p:cNvGraphicFramePr>
          <p:nvPr/>
        </p:nvGraphicFramePr>
        <p:xfrm>
          <a:off x="1620838" y="3355975"/>
          <a:ext cx="996950" cy="596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" r:id="rId11" imgW="381000" imgH="228600" progId="Equation.DSMT4">
                  <p:embed/>
                </p:oleObj>
              </mc:Choice>
              <mc:Fallback>
                <p:oleObj name="" r:id="rId11" imgW="381000" imgH="228600" progId="Equation.DSMT4">
                  <p:embed/>
                  <p:pic>
                    <p:nvPicPr>
                      <p:cNvPr id="0" name="图片 3079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1620838" y="3355975"/>
                        <a:ext cx="996950" cy="5969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21" name="Rectangle 9"/>
          <p:cNvSpPr/>
          <p:nvPr/>
        </p:nvSpPr>
        <p:spPr>
          <a:xfrm>
            <a:off x="2700338" y="3500438"/>
            <a:ext cx="2379662" cy="427037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p>
            <a:pPr lvl="0" eaLnBrk="1" hangingPunct="1"/>
            <a:r>
              <a:rPr lang="zh-CN" altLang="en-US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线性无关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;  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而</a:t>
            </a:r>
            <a:r>
              <a:rPr lang="en-US" altLang="zh-CN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endParaRPr lang="en-US" altLang="zh-CN" dirty="0">
              <a:solidFill>
                <a:srgbClr val="0000F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3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8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9" grpId="0"/>
      <p:bldP spid="8202" grpId="0"/>
      <p:bldP spid="2" grpId="0"/>
      <p:bldP spid="8205" grpId="0"/>
      <p:bldP spid="1332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8" name="Rectangle 4"/>
          <p:cNvSpPr/>
          <p:nvPr/>
        </p:nvSpPr>
        <p:spPr>
          <a:xfrm>
            <a:off x="1143000" y="1285875"/>
            <a:ext cx="4897438" cy="45720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p>
            <a:pPr lvl="0" eaLnBrk="1" hangingPunct="1"/>
            <a:r>
              <a:rPr lang="zh-CN" altLang="en-US" sz="3000" dirty="0">
                <a:solidFill>
                  <a:srgbClr val="CC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3. 极大线性无关组的性质</a:t>
            </a:r>
            <a:endParaRPr lang="zh-CN" altLang="en-US" sz="3000" dirty="0">
              <a:solidFill>
                <a:srgbClr val="CC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28688" y="2214563"/>
            <a:ext cx="6845300" cy="427037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zh-CN" altLang="en-US" dirty="0">
                <a:solidFill>
                  <a:srgbClr val="FF33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性质</a:t>
            </a:r>
            <a:r>
              <a:rPr lang="en-US" altLang="zh-CN" dirty="0">
                <a:solidFill>
                  <a:srgbClr val="FF33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1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 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一个向量组与它的极大无关组等价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.    </a:t>
            </a:r>
            <a:endParaRPr lang="zh-CN" altLang="en-US" dirty="0">
              <a:solidFill>
                <a:srgbClr val="0000FF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28688" y="2928938"/>
            <a:ext cx="7467600" cy="427037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zh-CN" altLang="en-US" dirty="0">
                <a:solidFill>
                  <a:srgbClr val="FF33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性质</a:t>
            </a:r>
            <a:r>
              <a:rPr lang="en-US" altLang="zh-CN" dirty="0">
                <a:solidFill>
                  <a:srgbClr val="FF33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2  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一个向量组的任意两个极大无关组等价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.   </a:t>
            </a:r>
            <a:endParaRPr lang="en-US" altLang="zh-CN" dirty="0">
              <a:solidFill>
                <a:srgbClr val="0000FF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28688" y="3643313"/>
            <a:ext cx="7810500" cy="430212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zh-CN" altLang="en-US" dirty="0">
                <a:solidFill>
                  <a:srgbClr val="FF33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性质</a:t>
            </a:r>
            <a:r>
              <a:rPr lang="en-US" altLang="zh-CN" dirty="0">
                <a:solidFill>
                  <a:srgbClr val="FF33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3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 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等价的向量组的极大无关组含有相同个数   </a:t>
            </a:r>
            <a:endParaRPr lang="zh-CN" altLang="en-US" dirty="0">
              <a:solidFill>
                <a:srgbClr val="0000FF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429000" y="4286250"/>
            <a:ext cx="4937125" cy="430213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特别地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,  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一个向量组的任意两个</a:t>
            </a:r>
            <a:endParaRPr lang="zh-CN" altLang="en-US" dirty="0">
              <a:solidFill>
                <a:srgbClr val="0000FF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071688" y="4929188"/>
            <a:ext cx="5386387" cy="430212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极大无关组含有相同个数的向量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.  </a:t>
            </a:r>
            <a:r>
              <a:rPr lang="en-US" altLang="zh-CN" dirty="0">
                <a:latin typeface="Times New Roman" panose="02020603050405020304" pitchFamily="18" charset="0"/>
                <a:ea typeface="华文中宋" panose="02010600040101010101" pitchFamily="2" charset="-122"/>
              </a:rPr>
              <a:t> </a:t>
            </a:r>
            <a:endParaRPr lang="en-US" altLang="zh-CN" dirty="0"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928813" y="4286250"/>
            <a:ext cx="1441450" cy="5238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的向量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. </a:t>
            </a:r>
            <a:endParaRPr lang="zh-CN" altLang="en-US" dirty="0"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20" name="Text Box 2"/>
          <p:cNvSpPr txBox="1"/>
          <p:nvPr/>
        </p:nvSpPr>
        <p:spPr>
          <a:xfrm>
            <a:off x="1071563" y="1071563"/>
            <a:ext cx="4232275" cy="45720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p>
            <a:pPr lvl="0" algn="just" eaLnBrk="1" hangingPunct="1"/>
            <a:r>
              <a:rPr lang="zh-CN" altLang="en-US" sz="3000" dirty="0">
                <a:solidFill>
                  <a:srgbClr val="CC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4.向量组的秩</a:t>
            </a:r>
            <a:endParaRPr lang="zh-CN" altLang="en-US" sz="3000" dirty="0">
              <a:solidFill>
                <a:srgbClr val="CC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6" name="Rectangle 6"/>
          <p:cNvSpPr/>
          <p:nvPr/>
        </p:nvSpPr>
        <p:spPr>
          <a:xfrm>
            <a:off x="1071563" y="1857375"/>
            <a:ext cx="7645400" cy="427038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r>
              <a:rPr lang="zh-CN" altLang="en-US" dirty="0">
                <a:solidFill>
                  <a:srgbClr val="CC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定义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 向量组                         的</a:t>
            </a:r>
            <a:r>
              <a:rPr lang="zh-CN" altLang="en-US" dirty="0">
                <a:solidFill>
                  <a:srgbClr val="CC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极大无关组所含向 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 </a:t>
            </a:r>
            <a:endParaRPr lang="zh-CN" altLang="en-US" dirty="0">
              <a:solidFill>
                <a:srgbClr val="0000FF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graphicFrame>
        <p:nvGraphicFramePr>
          <p:cNvPr id="7" name="Object 6"/>
          <p:cNvGraphicFramePr>
            <a:graphicFrameLocks noGrp="1" noChangeAspect="1"/>
          </p:cNvGraphicFramePr>
          <p:nvPr>
            <p:ph sz="half" idx="1"/>
          </p:nvPr>
        </p:nvGraphicFramePr>
        <p:xfrm>
          <a:off x="5929313" y="2643188"/>
          <a:ext cx="2597150" cy="592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" r:id="rId1" imgW="1009650" imgH="229870" progId="Equation.DSMT4">
                  <p:embed/>
                </p:oleObj>
              </mc:Choice>
              <mc:Fallback>
                <p:oleObj name="" r:id="rId1" imgW="1009650" imgH="229870" progId="Equation.DSMT4">
                  <p:embed/>
                  <p:pic>
                    <p:nvPicPr>
                      <p:cNvPr id="0" name="图片 3076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5929313" y="2643188"/>
                        <a:ext cx="2597150" cy="59213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19" name="Object 7"/>
          <p:cNvGraphicFramePr>
            <a:graphicFrameLocks noGrp="1" noChangeAspect="1"/>
          </p:cNvGraphicFramePr>
          <p:nvPr>
            <p:ph sz="half" idx="2"/>
          </p:nvPr>
        </p:nvGraphicFramePr>
        <p:xfrm>
          <a:off x="3071813" y="1785938"/>
          <a:ext cx="2143125" cy="603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2" name="" r:id="rId3" imgW="817880" imgH="229870" progId="Equation.DSMT4">
                  <p:embed/>
                </p:oleObj>
              </mc:Choice>
              <mc:Fallback>
                <p:oleObj name="" r:id="rId3" imgW="817880" imgH="229870" progId="Equation.DSMT4">
                  <p:embed/>
                  <p:pic>
                    <p:nvPicPr>
                      <p:cNvPr id="0" name="图片 308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071813" y="1785938"/>
                        <a:ext cx="2143125" cy="6032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8"/>
          <p:cNvSpPr/>
          <p:nvPr/>
        </p:nvSpPr>
        <p:spPr>
          <a:xfrm>
            <a:off x="642938" y="2643188"/>
            <a:ext cx="8178800" cy="427037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zh-CN" altLang="en-US" dirty="0">
                <a:solidFill>
                  <a:srgbClr val="CC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量的个数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称为该</a:t>
            </a:r>
            <a:r>
              <a:rPr lang="zh-CN" altLang="en-US" dirty="0">
                <a:solidFill>
                  <a:srgbClr val="660066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向量组的秩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,  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记为                              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.  </a:t>
            </a:r>
            <a:endParaRPr lang="en-US" altLang="zh-CN" dirty="0">
              <a:solidFill>
                <a:srgbClr val="0000FF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sp>
        <p:nvSpPr>
          <p:cNvPr id="10" name="Rectangle 10"/>
          <p:cNvSpPr/>
          <p:nvPr/>
        </p:nvSpPr>
        <p:spPr>
          <a:xfrm>
            <a:off x="1071563" y="3286125"/>
            <a:ext cx="6197600" cy="427038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r>
              <a:rPr lang="zh-CN" altLang="en-US" dirty="0">
                <a:solidFill>
                  <a:srgbClr val="CC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约定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 只含零向量的向量组的秩为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0 </a:t>
            </a:r>
            <a:r>
              <a:rPr lang="en-US" altLang="zh-CN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.   </a:t>
            </a:r>
            <a:endParaRPr lang="en-US" altLang="zh-CN" dirty="0">
              <a:solidFill>
                <a:srgbClr val="0000F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1" name="Rectangle 11"/>
          <p:cNvSpPr/>
          <p:nvPr/>
        </p:nvSpPr>
        <p:spPr>
          <a:xfrm>
            <a:off x="1071563" y="3929063"/>
            <a:ext cx="5991225" cy="427037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defTabSz="0" eaLnBrk="1" hangingPunct="1">
              <a:tabLst>
                <a:tab pos="228600" algn="l"/>
              </a:tabLst>
            </a:pPr>
            <a:r>
              <a:rPr lang="zh-CN" altLang="en-US" dirty="0">
                <a:solidFill>
                  <a:srgbClr val="CC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注意  </a:t>
            </a:r>
            <a:r>
              <a:rPr lang="en-US" altLang="zh-CN" dirty="0">
                <a:solidFill>
                  <a:srgbClr val="CC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(1) 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等价的向量组有相同的秩</a:t>
            </a:r>
            <a:r>
              <a:rPr lang="en-US" altLang="zh-CN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.   </a:t>
            </a:r>
            <a:endParaRPr lang="en-US" altLang="zh-CN" dirty="0">
              <a:solidFill>
                <a:srgbClr val="0000F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2" name="Rectangle 12"/>
          <p:cNvSpPr/>
          <p:nvPr/>
        </p:nvSpPr>
        <p:spPr>
          <a:xfrm>
            <a:off x="815975" y="4643438"/>
            <a:ext cx="6972300" cy="430212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en-US" altLang="zh-CN" dirty="0">
                <a:solidFill>
                  <a:srgbClr val="FF33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(2)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向量组</a:t>
            </a:r>
            <a:r>
              <a:rPr lang="zh-CN" altLang="en-US" dirty="0">
                <a:solidFill>
                  <a:srgbClr val="C0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线性无关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的充要条件是</a:t>
            </a:r>
            <a:r>
              <a:rPr lang="zh-CN" altLang="en-US" dirty="0">
                <a:solidFill>
                  <a:srgbClr val="FF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向量组的秩</a:t>
            </a:r>
            <a:endParaRPr lang="zh-CN" altLang="en-US" dirty="0">
              <a:solidFill>
                <a:srgbClr val="FF0000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sp>
        <p:nvSpPr>
          <p:cNvPr id="13" name="Rectangle 13"/>
          <p:cNvSpPr/>
          <p:nvPr/>
        </p:nvSpPr>
        <p:spPr>
          <a:xfrm>
            <a:off x="1285875" y="5286375"/>
            <a:ext cx="4667250" cy="430213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zh-CN" altLang="en-US" dirty="0">
                <a:solidFill>
                  <a:srgbClr val="FF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等于向量组所含向量的个数 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.  </a:t>
            </a:r>
            <a:endParaRPr lang="en-US" altLang="zh-CN" dirty="0">
              <a:solidFill>
                <a:srgbClr val="0000FF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0" grpId="0"/>
      <p:bldP spid="11" grpId="0"/>
      <p:bldP spid="12" grpId="0"/>
      <p:bldP spid="1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3" name="Rectangle 2"/>
          <p:cNvSpPr/>
          <p:nvPr/>
        </p:nvSpPr>
        <p:spPr>
          <a:xfrm>
            <a:off x="1025525" y="625475"/>
            <a:ext cx="5689600" cy="427038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defTabSz="0" eaLnBrk="1" hangingPunct="1">
              <a:tabLst>
                <a:tab pos="228600" algn="l"/>
              </a:tabLst>
            </a:pP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很容易得到关于</a:t>
            </a:r>
            <a:r>
              <a:rPr lang="zh-CN" altLang="en-US" dirty="0">
                <a:solidFill>
                  <a:srgbClr val="C0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向量组的秩的性质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：</a:t>
            </a:r>
            <a:endParaRPr lang="zh-CN" altLang="en-US" dirty="0">
              <a:solidFill>
                <a:srgbClr val="0000FF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sp>
        <p:nvSpPr>
          <p:cNvPr id="28675" name="Rectangle 3"/>
          <p:cNvSpPr/>
          <p:nvPr/>
        </p:nvSpPr>
        <p:spPr>
          <a:xfrm>
            <a:off x="1025525" y="1268413"/>
            <a:ext cx="4775200" cy="427037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r>
              <a:rPr lang="zh-CN" altLang="en-US" dirty="0">
                <a:solidFill>
                  <a:srgbClr val="CC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性质  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设                         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,  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则</a:t>
            </a:r>
            <a:endParaRPr lang="zh-CN" altLang="en-US" dirty="0">
              <a:solidFill>
                <a:srgbClr val="0000F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graphicFrame>
        <p:nvGraphicFramePr>
          <p:cNvPr id="28676" name="Object 4"/>
          <p:cNvGraphicFramePr>
            <a:graphicFrameLocks noGrp="1" noChangeAspect="1"/>
          </p:cNvGraphicFramePr>
          <p:nvPr>
            <p:ph/>
          </p:nvPr>
        </p:nvGraphicFramePr>
        <p:xfrm>
          <a:off x="2422525" y="1268413"/>
          <a:ext cx="2676525" cy="496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4" name="" r:id="rId1" imgW="1239520" imgH="229870" progId="Equation.DSMT4">
                  <p:embed/>
                </p:oleObj>
              </mc:Choice>
              <mc:Fallback>
                <p:oleObj name="" r:id="rId1" imgW="1239520" imgH="229870" progId="Equation.DSMT4">
                  <p:embed/>
                  <p:pic>
                    <p:nvPicPr>
                      <p:cNvPr id="0" name="图片 3083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2422525" y="1268413"/>
                        <a:ext cx="2676525" cy="49688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677" name="Rectangle 5"/>
          <p:cNvSpPr/>
          <p:nvPr/>
        </p:nvSpPr>
        <p:spPr>
          <a:xfrm>
            <a:off x="1054100" y="1993900"/>
            <a:ext cx="6388100" cy="427038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r>
              <a:rPr lang="en-US" altLang="zh-CN" dirty="0">
                <a:solidFill>
                  <a:srgbClr val="CC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(1)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向量组中任意</a:t>
            </a:r>
            <a:r>
              <a:rPr lang="zh-CN" altLang="en-US" sz="14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r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+1</a:t>
            </a:r>
            <a:r>
              <a:rPr lang="en-US" altLang="zh-CN" sz="14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个向量必线性相关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;  </a:t>
            </a:r>
            <a:endParaRPr lang="en-US" altLang="zh-CN" dirty="0">
              <a:solidFill>
                <a:srgbClr val="0000FF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sp>
        <p:nvSpPr>
          <p:cNvPr id="28678" name="Rectangle 6"/>
          <p:cNvSpPr/>
          <p:nvPr/>
        </p:nvSpPr>
        <p:spPr>
          <a:xfrm>
            <a:off x="1027113" y="2786063"/>
            <a:ext cx="7866062" cy="427037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r>
              <a:rPr lang="en-US" altLang="zh-CN" dirty="0">
                <a:solidFill>
                  <a:srgbClr val="CC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(2)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向量组中任意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r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个线性无关的向量均可作为该   </a:t>
            </a:r>
            <a:endParaRPr lang="zh-CN" altLang="en-US" dirty="0">
              <a:solidFill>
                <a:srgbClr val="0000FF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sp>
        <p:nvSpPr>
          <p:cNvPr id="28679" name="Rectangle 7"/>
          <p:cNvSpPr/>
          <p:nvPr/>
        </p:nvSpPr>
        <p:spPr>
          <a:xfrm>
            <a:off x="409575" y="3506788"/>
            <a:ext cx="4378325" cy="427037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向量组的一个极大无关组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.  </a:t>
            </a:r>
            <a:endParaRPr lang="en-US" altLang="zh-CN" dirty="0">
              <a:solidFill>
                <a:srgbClr val="0000FF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28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8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/>
      <p:bldP spid="28677" grpId="0"/>
      <p:bldP spid="28678" grpId="0"/>
      <p:bldP spid="2867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8" name="Text Box 2"/>
          <p:cNvSpPr txBox="1"/>
          <p:nvPr/>
        </p:nvSpPr>
        <p:spPr>
          <a:xfrm>
            <a:off x="1000125" y="785813"/>
            <a:ext cx="4535488" cy="457200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zh-CN" altLang="en-US" sz="3000" dirty="0">
                <a:solidFill>
                  <a:srgbClr val="CC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5.向量组的秩与矩阵的秩   </a:t>
            </a:r>
            <a:endParaRPr lang="zh-CN" altLang="en-US" sz="3000" dirty="0">
              <a:solidFill>
                <a:srgbClr val="CC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graphicFrame>
        <p:nvGraphicFramePr>
          <p:cNvPr id="29699" name="Object 3"/>
          <p:cNvGraphicFramePr>
            <a:graphicFrameLocks noGrp="1" noChangeAspect="1"/>
          </p:cNvGraphicFramePr>
          <p:nvPr>
            <p:ph sz="half" idx="1"/>
          </p:nvPr>
        </p:nvGraphicFramePr>
        <p:xfrm>
          <a:off x="2078038" y="4149725"/>
          <a:ext cx="3979862" cy="1417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6" name="" r:id="rId1" imgW="2565400" imgH="914400" progId="Equation.DSMT4">
                  <p:embed/>
                </p:oleObj>
              </mc:Choice>
              <mc:Fallback>
                <p:oleObj name="" r:id="rId1" imgW="2565400" imgH="914400" progId="Equation.DSMT4">
                  <p:embed/>
                  <p:pic>
                    <p:nvPicPr>
                      <p:cNvPr id="0" name="图片 3085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2078038" y="4149725"/>
                        <a:ext cx="3979862" cy="141763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701" name="Object 5"/>
          <p:cNvGraphicFramePr>
            <a:graphicFrameLocks noGrp="1" noChangeAspect="1"/>
          </p:cNvGraphicFramePr>
          <p:nvPr>
            <p:ph sz="half" idx="2"/>
          </p:nvPr>
        </p:nvGraphicFramePr>
        <p:xfrm>
          <a:off x="3287713" y="1500188"/>
          <a:ext cx="3451225" cy="2303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5" name="" r:id="rId3" imgW="1380490" imgH="920115" progId="Equation.DSMT4">
                  <p:embed/>
                </p:oleObj>
              </mc:Choice>
              <mc:Fallback>
                <p:oleObj name="" r:id="rId3" imgW="1380490" imgH="920115" progId="Equation.DSMT4">
                  <p:embed/>
                  <p:pic>
                    <p:nvPicPr>
                      <p:cNvPr id="0" name="图片 3084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287713" y="1500188"/>
                        <a:ext cx="3451225" cy="230346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700" name="Rectangle 4"/>
          <p:cNvSpPr/>
          <p:nvPr/>
        </p:nvSpPr>
        <p:spPr>
          <a:xfrm>
            <a:off x="1000125" y="1571625"/>
            <a:ext cx="2362200" cy="427038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现在考察矩阵  </a:t>
            </a:r>
            <a:endParaRPr lang="zh-CN" altLang="en-US" dirty="0">
              <a:solidFill>
                <a:srgbClr val="0000F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29702" name="Rectangle 6"/>
          <p:cNvSpPr/>
          <p:nvPr/>
        </p:nvSpPr>
        <p:spPr>
          <a:xfrm>
            <a:off x="611188" y="3289300"/>
            <a:ext cx="2476500" cy="427038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及其列向量组   </a:t>
            </a:r>
            <a:endParaRPr lang="zh-CN" altLang="en-US" dirty="0">
              <a:solidFill>
                <a:srgbClr val="0000F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0" grpId="0"/>
      <p:bldP spid="2970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12290" name="Object 2"/>
          <p:cNvGraphicFramePr>
            <a:graphicFrameLocks noGrp="1" noChangeAspect="1"/>
          </p:cNvGraphicFramePr>
          <p:nvPr>
            <p:ph sz="half" idx="1"/>
          </p:nvPr>
        </p:nvGraphicFramePr>
        <p:xfrm>
          <a:off x="1289050" y="3544888"/>
          <a:ext cx="25654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8" name="" r:id="rId1" imgW="2565400" imgH="914400" progId="Equation.DSMT4">
                  <p:embed/>
                </p:oleObj>
              </mc:Choice>
              <mc:Fallback>
                <p:oleObj name="" r:id="rId1" imgW="2565400" imgH="914400" progId="Equation.DSMT4">
                  <p:embed/>
                  <p:pic>
                    <p:nvPicPr>
                      <p:cNvPr id="0" name="图片 308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289050" y="3544888"/>
                        <a:ext cx="2565400" cy="9144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91" name="Object 3"/>
          <p:cNvGraphicFramePr>
            <a:graphicFrameLocks noGrp="1" noChangeAspect="1"/>
          </p:cNvGraphicFramePr>
          <p:nvPr>
            <p:ph sz="half" idx="2"/>
          </p:nvPr>
        </p:nvGraphicFramePr>
        <p:xfrm>
          <a:off x="1143000" y="785813"/>
          <a:ext cx="6119813" cy="2236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7" name="" r:id="rId3" imgW="2501900" imgH="914400" progId="Equation.DSMT4">
                  <p:embed/>
                </p:oleObj>
              </mc:Choice>
              <mc:Fallback>
                <p:oleObj name="" r:id="rId3" imgW="2501900" imgH="914400" progId="Equation.DSMT4">
                  <p:embed/>
                  <p:pic>
                    <p:nvPicPr>
                      <p:cNvPr id="0" name="图片 3086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43000" y="785813"/>
                        <a:ext cx="6119813" cy="223678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92" name="Rectangle 7"/>
          <p:cNvSpPr/>
          <p:nvPr/>
        </p:nvSpPr>
        <p:spPr>
          <a:xfrm>
            <a:off x="1357313" y="5572125"/>
            <a:ext cx="6624637" cy="427038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p>
            <a:pPr lvl="0" eaLnBrk="1" hangingPunct="1"/>
            <a:r>
              <a:rPr lang="zh-CN" altLang="en-US" dirty="0">
                <a:solidFill>
                  <a:srgbClr val="C0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矩阵的秩等于它的列向量组的秩</a:t>
            </a:r>
            <a:endParaRPr lang="zh-CN" altLang="en-US" dirty="0">
              <a:solidFill>
                <a:srgbClr val="C00000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13314" name="Object 2"/>
          <p:cNvGraphicFramePr>
            <a:graphicFrameLocks noGrp="1" noChangeAspect="1"/>
          </p:cNvGraphicFramePr>
          <p:nvPr>
            <p:ph sz="half" idx="1"/>
          </p:nvPr>
        </p:nvGraphicFramePr>
        <p:xfrm>
          <a:off x="1289050" y="3544888"/>
          <a:ext cx="25654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1" name="" r:id="rId1" imgW="2565400" imgH="914400" progId="Equation.DSMT4">
                  <p:embed/>
                </p:oleObj>
              </mc:Choice>
              <mc:Fallback>
                <p:oleObj name="" r:id="rId1" imgW="2565400" imgH="914400" progId="Equation.DSMT4">
                  <p:embed/>
                  <p:pic>
                    <p:nvPicPr>
                      <p:cNvPr id="0" name="图片 3090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289050" y="3544888"/>
                        <a:ext cx="2565400" cy="9144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15" name="Object 3"/>
          <p:cNvGraphicFramePr>
            <a:graphicFrameLocks noGrp="1" noChangeAspect="1"/>
          </p:cNvGraphicFramePr>
          <p:nvPr>
            <p:ph sz="half" idx="2"/>
          </p:nvPr>
        </p:nvGraphicFramePr>
        <p:xfrm>
          <a:off x="1143000" y="714375"/>
          <a:ext cx="6119813" cy="2236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2" name="" r:id="rId3" imgW="2501900" imgH="914400" progId="Equation.DSMT4">
                  <p:embed/>
                </p:oleObj>
              </mc:Choice>
              <mc:Fallback>
                <p:oleObj name="" r:id="rId3" imgW="2501900" imgH="914400" progId="Equation.DSMT4">
                  <p:embed/>
                  <p:pic>
                    <p:nvPicPr>
                      <p:cNvPr id="0" name="图片 309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43000" y="714375"/>
                        <a:ext cx="6119813" cy="223678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16" name="Rectangle 4"/>
          <p:cNvSpPr/>
          <p:nvPr/>
        </p:nvSpPr>
        <p:spPr>
          <a:xfrm>
            <a:off x="5000625" y="642938"/>
            <a:ext cx="1079500" cy="1162050"/>
          </a:xfrm>
          <a:prstGeom prst="rect">
            <a:avLst/>
          </a:prstGeom>
          <a:noFill/>
          <a:ln w="2222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0" tIns="0" rIns="0" bIns="0" anchor="ctr">
            <a:spAutoFit/>
          </a:bodyPr>
          <a:p>
            <a:pPr lvl="0" algn="ctr" eaLnBrk="1" hangingPunct="1"/>
            <a:endParaRPr lang="en-US" altLang="zh-CN" i="1" dirty="0">
              <a:latin typeface="Times New Roman" panose="02020603050405020304" pitchFamily="18" charset="0"/>
              <a:ea typeface="华文中宋" panose="02010600040101010101" pitchFamily="2" charset="-122"/>
            </a:endParaRPr>
          </a:p>
          <a:p>
            <a:pPr lvl="0" algn="ctr" eaLnBrk="1" hangingPunct="1"/>
            <a:r>
              <a:rPr lang="en-US" altLang="zh-CN" i="1" dirty="0">
                <a:solidFill>
                  <a:srgbClr val="FF33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D</a:t>
            </a:r>
            <a:r>
              <a:rPr lang="en-US" altLang="zh-CN" baseline="-25000" dirty="0">
                <a:solidFill>
                  <a:srgbClr val="FF33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2</a:t>
            </a:r>
            <a:endParaRPr lang="en-US" altLang="zh-CN" baseline="-25000" dirty="0">
              <a:solidFill>
                <a:srgbClr val="FF3300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  <a:p>
            <a:pPr lvl="0" algn="ctr" eaLnBrk="1" hangingPunct="1"/>
            <a:endParaRPr lang="en-US" altLang="zh-CN" baseline="-25000" dirty="0">
              <a:solidFill>
                <a:srgbClr val="FF3300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sp>
        <p:nvSpPr>
          <p:cNvPr id="13317" name="Line 5"/>
          <p:cNvSpPr/>
          <p:nvPr/>
        </p:nvSpPr>
        <p:spPr>
          <a:xfrm flipH="1">
            <a:off x="2643188" y="2643188"/>
            <a:ext cx="2449512" cy="647700"/>
          </a:xfrm>
          <a:prstGeom prst="line">
            <a:avLst/>
          </a:prstGeom>
          <a:ln w="9525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13318" name="Line 6"/>
          <p:cNvSpPr/>
          <p:nvPr/>
        </p:nvSpPr>
        <p:spPr>
          <a:xfrm flipH="1">
            <a:off x="4429125" y="2714625"/>
            <a:ext cx="1223963" cy="936625"/>
          </a:xfrm>
          <a:prstGeom prst="line">
            <a:avLst/>
          </a:prstGeom>
          <a:ln w="9525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13319" name="Rectangle 7"/>
          <p:cNvSpPr/>
          <p:nvPr/>
        </p:nvSpPr>
        <p:spPr>
          <a:xfrm>
            <a:off x="1071563" y="5572125"/>
            <a:ext cx="6624637" cy="427038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p>
            <a:pPr lvl="0" eaLnBrk="1" hangingPunct="1"/>
            <a:r>
              <a:rPr lang="zh-CN" altLang="en-US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矩阵</a:t>
            </a:r>
            <a:r>
              <a:rPr lang="zh-CN" altLang="en-US" dirty="0">
                <a:solidFill>
                  <a:srgbClr val="FF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列向量组的极大无关组 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a</a:t>
            </a:r>
            <a:r>
              <a:rPr lang="en-US" altLang="zh-CN" baseline="-25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1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,  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a</a:t>
            </a:r>
            <a:r>
              <a:rPr lang="en-US" altLang="zh-CN" baseline="-25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2  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.</a:t>
            </a:r>
            <a:endParaRPr lang="en-US" altLang="zh-CN" dirty="0">
              <a:solidFill>
                <a:srgbClr val="0000FF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2" name="Rectangle 2"/>
          <p:cNvSpPr>
            <a:spLocks noGrp="1"/>
          </p:cNvSpPr>
          <p:nvPr/>
        </p:nvSpPr>
        <p:spPr>
          <a:xfrm>
            <a:off x="1223963" y="791210"/>
            <a:ext cx="6696075" cy="793750"/>
          </a:xfrm>
          <a:prstGeom prst="rect">
            <a:avLst/>
          </a:prstGeom>
          <a:solidFill>
            <a:srgbClr val="FFFFCC"/>
          </a:solidFill>
          <a:ln w="9525" cap="flat" cmpd="sng">
            <a:solidFill>
              <a:srgbClr val="00FF00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pPr lvl="0" algn="ctr" eaLnBrk="1" hangingPunct="1"/>
            <a:r>
              <a:rPr lang="zh-CN" altLang="en-US" sz="4000" dirty="0">
                <a:solidFill>
                  <a:srgbClr val="FF33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第</a:t>
            </a:r>
            <a:r>
              <a:rPr lang="en-US" altLang="zh-CN" sz="4000" dirty="0">
                <a:solidFill>
                  <a:srgbClr val="FF33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3</a:t>
            </a:r>
            <a:r>
              <a:rPr lang="zh-CN" altLang="en-US" sz="4000" dirty="0">
                <a:solidFill>
                  <a:srgbClr val="FF33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节</a:t>
            </a:r>
            <a:r>
              <a:rPr lang="en-US" altLang="zh-CN" sz="4000" dirty="0">
                <a:solidFill>
                  <a:srgbClr val="FF33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</a:t>
            </a:r>
            <a:r>
              <a:rPr lang="en-US" altLang="zh-CN" sz="4000" dirty="0">
                <a:solidFill>
                  <a:srgbClr val="FF33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r>
              <a:rPr lang="zh-CN" altLang="en-US" sz="4000" dirty="0">
                <a:solidFill>
                  <a:srgbClr val="FF33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极大线性无关组</a:t>
            </a:r>
            <a:r>
              <a:rPr lang="zh-CN" altLang="en-US" sz="4400" dirty="0">
                <a:solidFill>
                  <a:schemeClr val="tx2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endParaRPr lang="zh-CN" altLang="en-US" sz="4400" dirty="0">
              <a:solidFill>
                <a:schemeClr val="tx2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20483" name="Rectangle 3"/>
          <p:cNvSpPr/>
          <p:nvPr/>
        </p:nvSpPr>
        <p:spPr>
          <a:xfrm>
            <a:off x="469900" y="2420938"/>
            <a:ext cx="8145463" cy="461962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zh-CN" altLang="en-US" sz="3000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向量组中各向量</a:t>
            </a:r>
            <a:r>
              <a:rPr lang="zh-CN" altLang="en-US" sz="3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“</a:t>
            </a:r>
            <a:r>
              <a:rPr lang="zh-CN" altLang="en-US" sz="3000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是否关联</a:t>
            </a:r>
            <a:r>
              <a:rPr lang="zh-CN" altLang="en-US" sz="3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” </a:t>
            </a:r>
            <a:r>
              <a:rPr lang="zh-CN" altLang="en-US" sz="3000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和 </a:t>
            </a:r>
            <a:r>
              <a:rPr lang="zh-CN" altLang="en-US" sz="3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“</a:t>
            </a:r>
            <a:r>
              <a:rPr lang="zh-CN" altLang="en-US" sz="3000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是否独立</a:t>
            </a:r>
            <a:r>
              <a:rPr lang="en-US" altLang="zh-CN" sz="3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”</a:t>
            </a:r>
            <a:r>
              <a:rPr lang="en-US" altLang="zh-CN" sz="3000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,  </a:t>
            </a:r>
            <a:r>
              <a:rPr lang="zh-CN" altLang="en-US" sz="3000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那  </a:t>
            </a:r>
            <a:endParaRPr lang="zh-CN" altLang="en-US" sz="3000" dirty="0">
              <a:solidFill>
                <a:srgbClr val="0000F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20484" name="Rectangle 4"/>
          <p:cNvSpPr/>
          <p:nvPr/>
        </p:nvSpPr>
        <p:spPr>
          <a:xfrm>
            <a:off x="1135063" y="1773238"/>
            <a:ext cx="7542212" cy="461962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r>
              <a:rPr lang="zh-CN" altLang="en-US" sz="3000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上一节讨论向量组的线性相关性</a:t>
            </a:r>
            <a:r>
              <a:rPr lang="en-US" altLang="zh-CN" sz="3000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,  </a:t>
            </a:r>
            <a:r>
              <a:rPr lang="zh-CN" altLang="en-US" sz="3000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实际反映  </a:t>
            </a:r>
            <a:endParaRPr lang="zh-CN" altLang="en-US" sz="3000" dirty="0">
              <a:solidFill>
                <a:srgbClr val="0000F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20485" name="Rectangle 5"/>
          <p:cNvSpPr/>
          <p:nvPr/>
        </p:nvSpPr>
        <p:spPr>
          <a:xfrm>
            <a:off x="468313" y="3068638"/>
            <a:ext cx="8496300" cy="461962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p>
            <a:pPr lvl="0" eaLnBrk="1" hangingPunct="1"/>
            <a:r>
              <a:rPr lang="zh-CN" altLang="en-US" sz="3000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么对于给定的线性相关的向量组</a:t>
            </a:r>
            <a:r>
              <a:rPr lang="en-US" altLang="zh-CN" sz="3000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, </a:t>
            </a:r>
            <a:r>
              <a:rPr lang="zh-CN" altLang="en-US" sz="3000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其中线性无关</a:t>
            </a:r>
            <a:endParaRPr lang="zh-CN" altLang="en-US" sz="3000" dirty="0">
              <a:solidFill>
                <a:srgbClr val="0000F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20486" name="Rectangle 6"/>
          <p:cNvSpPr/>
          <p:nvPr/>
        </p:nvSpPr>
        <p:spPr>
          <a:xfrm>
            <a:off x="468313" y="3717925"/>
            <a:ext cx="7899400" cy="430213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的部分组最多可包含多少个向量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？怎样求出这样的</a:t>
            </a:r>
            <a:endParaRPr lang="zh-CN" altLang="en-US" dirty="0">
              <a:solidFill>
                <a:srgbClr val="0000FF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sp>
        <p:nvSpPr>
          <p:cNvPr id="20487" name="矩形 6"/>
          <p:cNvSpPr/>
          <p:nvPr/>
        </p:nvSpPr>
        <p:spPr>
          <a:xfrm>
            <a:off x="396875" y="4292600"/>
            <a:ext cx="2068513" cy="5238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部分组呢？ </a:t>
            </a:r>
            <a:endParaRPr lang="zh-CN" altLang="en-US" dirty="0"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2770" name="Text Box 2"/>
          <p:cNvSpPr txBox="1"/>
          <p:nvPr/>
        </p:nvSpPr>
        <p:spPr>
          <a:xfrm>
            <a:off x="1214438" y="642938"/>
            <a:ext cx="7678737" cy="512762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p>
            <a:pPr lvl="0" algn="just" eaLnBrk="1" hangingPunct="1">
              <a:lnSpc>
                <a:spcPct val="120000"/>
              </a:lnSpc>
            </a:pPr>
            <a:r>
              <a:rPr lang="zh-CN" altLang="en-US" dirty="0">
                <a:solidFill>
                  <a:srgbClr val="CC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定理</a:t>
            </a:r>
            <a:r>
              <a:rPr lang="zh-CN" altLang="en-US" dirty="0">
                <a:solidFill>
                  <a:schemeClr val="tx2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 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矩阵的秩等于它的列向量组的秩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Symbol" panose="05050102010706020507" pitchFamily="18" charset="2"/>
              </a:rPr>
              <a:t>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 也等于它</a:t>
            </a:r>
            <a:endParaRPr lang="zh-CN" altLang="en-US" dirty="0">
              <a:solidFill>
                <a:srgbClr val="0000FF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sp>
        <p:nvSpPr>
          <p:cNvPr id="32771" name="Text Box 3"/>
          <p:cNvSpPr txBox="1"/>
          <p:nvPr/>
        </p:nvSpPr>
        <p:spPr>
          <a:xfrm>
            <a:off x="323850" y="1844675"/>
            <a:ext cx="8686800" cy="384810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p>
            <a:pPr lvl="0" algn="just" eaLnBrk="1" hangingPunct="1">
              <a:lnSpc>
                <a:spcPct val="150000"/>
              </a:lnSpc>
            </a:pP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             设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A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Symbol" panose="05050102010706020507" pitchFamily="18" charset="2"/>
              </a:rPr>
              <a:t>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(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a</a:t>
            </a:r>
            <a:r>
              <a:rPr lang="en-US" altLang="zh-CN" baseline="-30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1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Symbol" panose="05050102010706020507" pitchFamily="18" charset="2"/>
              </a:rPr>
              <a:t>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a</a:t>
            </a:r>
            <a:r>
              <a:rPr lang="en-US" altLang="zh-CN" baseline="-30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2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Symbol" panose="05050102010706020507" pitchFamily="18" charset="2"/>
              </a:rPr>
              <a:t>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Symbol" panose="05050102010706020507" pitchFamily="18" charset="2"/>
              </a:rPr>
              <a:t>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a</a:t>
            </a:r>
            <a:r>
              <a:rPr lang="en-US" altLang="zh-CN" i="1" baseline="-30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m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)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Symbol" panose="05050102010706020507" pitchFamily="18" charset="2"/>
              </a:rPr>
              <a:t>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r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(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A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)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Symbol" panose="05050102010706020507" pitchFamily="18" charset="2"/>
              </a:rPr>
              <a:t>=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r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Symbol" panose="05050102010706020507" pitchFamily="18" charset="2"/>
              </a:rPr>
              <a:t>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 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并设</a:t>
            </a:r>
            <a:r>
              <a:rPr lang="zh-CN" altLang="en-US" sz="14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r</a:t>
            </a:r>
            <a:r>
              <a:rPr lang="en-US" altLang="zh-CN" sz="1400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阶子式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D</a:t>
            </a:r>
            <a:r>
              <a:rPr lang="en-US" altLang="zh-CN" i="1" baseline="-30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r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Symbol" panose="05050102010706020507" pitchFamily="18" charset="2"/>
              </a:rPr>
              <a:t>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0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Symbol" panose="05050102010706020507" pitchFamily="18" charset="2"/>
              </a:rPr>
              <a:t>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</a:t>
            </a:r>
            <a:endParaRPr lang="en-US" altLang="zh-CN" dirty="0">
              <a:solidFill>
                <a:srgbClr val="0000FF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  <a:p>
            <a:pPr lvl="0" algn="just" eaLnBrk="1" hangingPunct="1">
              <a:lnSpc>
                <a:spcPct val="150000"/>
              </a:lnSpc>
            </a:pP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       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由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D</a:t>
            </a:r>
            <a:r>
              <a:rPr lang="en-US" altLang="zh-CN" i="1" baseline="-30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r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Symbol" panose="05050102010706020507" pitchFamily="18" charset="2"/>
              </a:rPr>
              <a:t>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0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知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D</a:t>
            </a:r>
            <a:r>
              <a:rPr lang="en-US" altLang="zh-CN" i="1" baseline="-30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r 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所在的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r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列线性无关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Symbol" panose="05050102010706020507" pitchFamily="18" charset="2"/>
              </a:rPr>
              <a:t>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又由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A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中所有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r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Symbol" panose="05050102010706020507" pitchFamily="18" charset="2"/>
              </a:rPr>
              <a:t>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1</a:t>
            </a:r>
            <a:endParaRPr lang="en-US" altLang="zh-CN" dirty="0">
              <a:solidFill>
                <a:srgbClr val="0000FF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  <a:p>
            <a:pPr lvl="0" algn="just" eaLnBrk="1" hangingPunct="1">
              <a:lnSpc>
                <a:spcPct val="150000"/>
              </a:lnSpc>
            </a:pP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阶子式均为零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Symbol" panose="05050102010706020507" pitchFamily="18" charset="2"/>
              </a:rPr>
              <a:t>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知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A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中任意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r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Symbol" panose="05050102010706020507" pitchFamily="18" charset="2"/>
              </a:rPr>
              <a:t>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1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个列向量都线性相关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Symbol" panose="05050102010706020507" pitchFamily="18" charset="2"/>
              </a:rPr>
              <a:t>  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因</a:t>
            </a:r>
            <a:endParaRPr lang="zh-CN" altLang="en-US" dirty="0">
              <a:solidFill>
                <a:srgbClr val="0000FF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  <a:p>
            <a:pPr lvl="0" algn="just" eaLnBrk="1" hangingPunct="1">
              <a:lnSpc>
                <a:spcPct val="150000"/>
              </a:lnSpc>
            </a:pP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此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D</a:t>
            </a:r>
            <a:r>
              <a:rPr lang="en-US" altLang="zh-CN" i="1" baseline="-30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r 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所在的</a:t>
            </a:r>
            <a:r>
              <a:rPr lang="zh-CN" altLang="en-US" sz="18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r</a:t>
            </a:r>
            <a:r>
              <a:rPr lang="en-US" altLang="zh-CN" sz="14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列是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A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的列向量组的一个最大无关组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Symbol" panose="05050102010706020507" pitchFamily="18" charset="2"/>
              </a:rPr>
              <a:t>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 所</a:t>
            </a:r>
            <a:endParaRPr lang="zh-CN" altLang="en-US" dirty="0">
              <a:solidFill>
                <a:srgbClr val="0000FF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  <a:p>
            <a:pPr lvl="0" algn="just" eaLnBrk="1" hangingPunct="1">
              <a:lnSpc>
                <a:spcPct val="150000"/>
              </a:lnSpc>
            </a:pP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以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A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的列向量组的秩等于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r 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Symbol" panose="05050102010706020507" pitchFamily="18" charset="2"/>
              </a:rPr>
              <a:t></a:t>
            </a:r>
            <a:endParaRPr lang="en-US" altLang="zh-CN" dirty="0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 algn="just" eaLnBrk="1" hangingPunct="1">
              <a:lnSpc>
                <a:spcPct val="150000"/>
              </a:lnSpc>
            </a:pP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       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类似可证矩阵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A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的行向量组的秩也等于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r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(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A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)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Symbol" panose="05050102010706020507" pitchFamily="18" charset="2"/>
              </a:rPr>
              <a:t>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</a:t>
            </a:r>
            <a:endParaRPr lang="en-US" altLang="zh-CN" dirty="0">
              <a:solidFill>
                <a:srgbClr val="0000FF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sp>
        <p:nvSpPr>
          <p:cNvPr id="32772" name="Rectangle 4"/>
          <p:cNvSpPr/>
          <p:nvPr/>
        </p:nvSpPr>
        <p:spPr>
          <a:xfrm>
            <a:off x="571500" y="1214438"/>
            <a:ext cx="2692400" cy="512762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>
              <a:lnSpc>
                <a:spcPct val="120000"/>
              </a:lnSpc>
            </a:pP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的行向量组的秩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Symbol" panose="05050102010706020507" pitchFamily="18" charset="2"/>
              </a:rPr>
              <a:t>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endParaRPr lang="zh-CN" altLang="en-US" dirty="0">
              <a:solidFill>
                <a:srgbClr val="0000F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25605" name="Rectangle 5"/>
          <p:cNvSpPr/>
          <p:nvPr/>
        </p:nvSpPr>
        <p:spPr>
          <a:xfrm>
            <a:off x="642938" y="2000250"/>
            <a:ext cx="711200" cy="427038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zh-CN" altLang="en-US" dirty="0">
                <a:solidFill>
                  <a:srgbClr val="CC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证明</a:t>
            </a:r>
            <a:endParaRPr lang="zh-CN" altLang="en-US" dirty="0">
              <a:solidFill>
                <a:srgbClr val="CC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charRg st="0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770">
                                            <p:txEl>
                                              <p:charRg st="0" end="2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charRg st="0" end="6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2771">
                                            <p:txEl>
                                              <p:charRg st="0" end="6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charRg st="60" end="9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2771">
                                            <p:txEl>
                                              <p:charRg st="60" end="9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charRg st="98" end="12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2771">
                                            <p:txEl>
                                              <p:charRg st="98" end="12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charRg st="128" end="15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2771">
                                            <p:txEl>
                                              <p:charRg st="128" end="15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charRg st="159" end="17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2771">
                                            <p:txEl>
                                              <p:charRg st="159" end="17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charRg st="174" end="20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2771">
                                            <p:txEl>
                                              <p:charRg st="174" end="20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build="p"/>
      <p:bldP spid="32771" grpId="0" build="p"/>
      <p:bldP spid="32772" grpId="0"/>
      <p:bldP spid="2560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6866" name="Text Box 2"/>
          <p:cNvSpPr txBox="1"/>
          <p:nvPr/>
        </p:nvSpPr>
        <p:spPr>
          <a:xfrm>
            <a:off x="428625" y="1643063"/>
            <a:ext cx="8353425" cy="205105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p>
            <a:pPr lvl="0" algn="just" eaLnBrk="1" hangingPunct="1">
              <a:lnSpc>
                <a:spcPct val="120000"/>
              </a:lnSpc>
            </a:pP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       由上述定理证明可知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Symbol" panose="05050102010706020507" pitchFamily="18" charset="2"/>
              </a:rPr>
              <a:t>  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若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D</a:t>
            </a:r>
            <a:r>
              <a:rPr lang="en-US" altLang="zh-CN" i="1" baseline="-30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r 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是矩阵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A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的一个最高阶非零子式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Symbol" panose="05050102010706020507" pitchFamily="18" charset="2"/>
              </a:rPr>
              <a:t>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 则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D</a:t>
            </a:r>
            <a:r>
              <a:rPr lang="en-US" altLang="zh-CN" i="1" baseline="-30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r 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所在的 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r 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列即是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A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的列向量组的一个最大无关组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Symbol" panose="05050102010706020507" pitchFamily="18" charset="2"/>
              </a:rPr>
              <a:t>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 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D</a:t>
            </a:r>
            <a:r>
              <a:rPr lang="en-US" altLang="zh-CN" i="1" baseline="-30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r 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所在的 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r 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行即是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A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的行向量组的一个最</a:t>
            </a:r>
            <a:endParaRPr lang="zh-CN" altLang="en-US" dirty="0">
              <a:solidFill>
                <a:srgbClr val="0000FF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  <a:p>
            <a:pPr lvl="0" algn="just" eaLnBrk="1" hangingPunct="1">
              <a:lnSpc>
                <a:spcPct val="120000"/>
              </a:lnSpc>
            </a:pP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大无关组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Symbol" panose="05050102010706020507" pitchFamily="18" charset="2"/>
              </a:rPr>
              <a:t></a:t>
            </a:r>
            <a:endParaRPr lang="zh-CN" altLang="en-US" dirty="0">
              <a:solidFill>
                <a:srgbClr val="0000FF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sp>
        <p:nvSpPr>
          <p:cNvPr id="36867" name="Rectangle 3"/>
          <p:cNvSpPr/>
          <p:nvPr/>
        </p:nvSpPr>
        <p:spPr>
          <a:xfrm>
            <a:off x="714375" y="1071563"/>
            <a:ext cx="7912100" cy="427037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r>
              <a:rPr lang="zh-CN" altLang="en-US" dirty="0">
                <a:solidFill>
                  <a:srgbClr val="FF33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推论</a:t>
            </a:r>
            <a:r>
              <a:rPr lang="zh-CN" altLang="en-US" dirty="0">
                <a:latin typeface="Times New Roman" panose="02020603050405020304" pitchFamily="18" charset="0"/>
                <a:ea typeface="华文中宋" panose="02010600040101010101" pitchFamily="2" charset="-122"/>
              </a:rPr>
              <a:t>   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矩阵的行向量组的秩与列向量组的秩相等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.  </a:t>
            </a:r>
            <a:endParaRPr lang="en-US" altLang="zh-CN" dirty="0">
              <a:solidFill>
                <a:srgbClr val="0000FF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sp>
        <p:nvSpPr>
          <p:cNvPr id="36868" name="Rectangle 4"/>
          <p:cNvSpPr/>
          <p:nvPr/>
        </p:nvSpPr>
        <p:spPr>
          <a:xfrm>
            <a:off x="1187450" y="3876675"/>
            <a:ext cx="7821613" cy="427038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r>
              <a:rPr lang="zh-CN" altLang="en-US" dirty="0">
                <a:solidFill>
                  <a:srgbClr val="CC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定理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 若对矩阵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A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作初等行变换得到矩阵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B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,  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则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A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的   </a:t>
            </a:r>
            <a:endParaRPr lang="zh-CN" altLang="en-US" dirty="0">
              <a:solidFill>
                <a:srgbClr val="0000FF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sp>
        <p:nvSpPr>
          <p:cNvPr id="36869" name="Rectangle 5"/>
          <p:cNvSpPr/>
          <p:nvPr/>
        </p:nvSpPr>
        <p:spPr>
          <a:xfrm>
            <a:off x="571500" y="4429125"/>
            <a:ext cx="7259638" cy="427038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列向量组与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B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的列向量组间有相同的线性关系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.  </a:t>
            </a:r>
            <a:endParaRPr lang="en-US" altLang="zh-CN" dirty="0">
              <a:solidFill>
                <a:srgbClr val="0000FF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sp>
        <p:nvSpPr>
          <p:cNvPr id="36870" name="Rectangle 6"/>
          <p:cNvSpPr/>
          <p:nvPr/>
        </p:nvSpPr>
        <p:spPr>
          <a:xfrm>
            <a:off x="1071563" y="5072063"/>
            <a:ext cx="7607300" cy="427037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由此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,  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矩阵的</a:t>
            </a:r>
            <a:r>
              <a:rPr lang="zh-CN" altLang="en-US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初等行变换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保持了</a:t>
            </a:r>
            <a:r>
              <a:rPr lang="zh-CN" altLang="en-US" dirty="0">
                <a:solidFill>
                  <a:srgbClr val="C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列向量间的线性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 </a:t>
            </a:r>
            <a:endParaRPr lang="zh-CN" altLang="en-US" dirty="0">
              <a:solidFill>
                <a:srgbClr val="0000F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36871" name="Rectangle 7"/>
          <p:cNvSpPr/>
          <p:nvPr/>
        </p:nvSpPr>
        <p:spPr>
          <a:xfrm>
            <a:off x="642938" y="5643563"/>
            <a:ext cx="3543300" cy="427037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zh-CN" altLang="en-US" dirty="0">
                <a:solidFill>
                  <a:srgbClr val="C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相关性和线性表示性</a:t>
            </a:r>
            <a:r>
              <a:rPr lang="en-US" altLang="zh-CN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.  </a:t>
            </a:r>
            <a:endParaRPr lang="en-US" altLang="zh-CN" dirty="0">
              <a:solidFill>
                <a:srgbClr val="0000F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6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charRg st="0" end="9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6866">
                                            <p:txEl>
                                              <p:charRg st="0" end="9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charRg st="94" end="10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6866">
                                            <p:txEl>
                                              <p:charRg st="94" end="10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6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6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6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 build="p"/>
      <p:bldP spid="36867" grpId="0"/>
      <p:bldP spid="36868" grpId="0"/>
      <p:bldP spid="36869" grpId="0"/>
      <p:bldP spid="36870" grpId="0"/>
      <p:bldP spid="3687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500063" y="1643063"/>
            <a:ext cx="8280400" cy="3232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华文中宋" panose="02010600040101010101" pitchFamily="2" charset="-122"/>
                <a:cs typeface="+mn-cs"/>
              </a:rPr>
              <a:t>        以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华文中宋" panose="02010600040101010101" pitchFamily="2" charset="-122"/>
                <a:cs typeface="+mn-cs"/>
              </a:rPr>
              <a:t>向量组中各向量为列组成矩阵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华文中宋" panose="02010600040101010101" pitchFamily="2" charset="-122"/>
                <a:cs typeface="+mn-cs"/>
              </a:rPr>
              <a:t>,  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华文中宋" panose="02010600040101010101" pitchFamily="2" charset="-122"/>
                <a:cs typeface="+mn-cs"/>
              </a:rPr>
              <a:t>对矩阵作初等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华文中宋" panose="02010600040101010101" pitchFamily="2" charset="-122"/>
                <a:cs typeface="+mn-cs"/>
              </a:rPr>
              <a:t>行变换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华文中宋" panose="02010600040101010101" pitchFamily="2" charset="-122"/>
                <a:cs typeface="+mn-cs"/>
              </a:rPr>
              <a:t>将其化为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华文中宋" panose="02010600040101010101" pitchFamily="2" charset="-122"/>
                <a:cs typeface="+mn-cs"/>
              </a:rPr>
              <a:t>行最简形矩阵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华文中宋" panose="02010600040101010101" pitchFamily="2" charset="-122"/>
                <a:cs typeface="+mn-cs"/>
              </a:rPr>
              <a:t>,  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华文中宋" panose="02010600040101010101" pitchFamily="2" charset="-122"/>
                <a:cs typeface="+mn-cs"/>
              </a:rPr>
              <a:t>则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华文中宋" panose="02010600040101010101" pitchFamily="2" charset="-122"/>
                <a:cs typeface="+mn-cs"/>
              </a:rPr>
              <a:t>非零行的第一个非零元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华文中宋" panose="02010600040101010101" pitchFamily="2" charset="-122"/>
                <a:cs typeface="+mn-cs"/>
              </a:rPr>
              <a:t>所在的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华文中宋" panose="02010600040101010101" pitchFamily="2" charset="-122"/>
                <a:cs typeface="+mn-cs"/>
              </a:rPr>
              <a:t>列向量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华文中宋" panose="02010600040101010101" pitchFamily="2" charset="-122"/>
                <a:cs typeface="+mn-cs"/>
              </a:rPr>
              <a:t>组即为一个极大无关组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华文中宋" panose="02010600040101010101" pitchFamily="2" charset="-122"/>
                <a:cs typeface="+mn-cs"/>
              </a:rPr>
              <a:t>,  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华文中宋" panose="02010600040101010101" pitchFamily="2" charset="-122"/>
                <a:cs typeface="+mn-cs"/>
              </a:rPr>
              <a:t>并可得到不属于极大无关组的向量用极大无关组线性表示的表示式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华文中宋" panose="02010600040101010101" pitchFamily="2" charset="-122"/>
                <a:cs typeface="+mn-cs"/>
              </a:rPr>
              <a:t>. 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华文中宋" panose="02010600040101010101" pitchFamily="2" charset="-122"/>
              <a:cs typeface="+mn-cs"/>
            </a:endParaRPr>
          </a:p>
        </p:txBody>
      </p:sp>
      <p:sp>
        <p:nvSpPr>
          <p:cNvPr id="27651" name="Rectangle 3"/>
          <p:cNvSpPr/>
          <p:nvPr/>
        </p:nvSpPr>
        <p:spPr>
          <a:xfrm>
            <a:off x="1285875" y="1071563"/>
            <a:ext cx="4103688" cy="492125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zh-CN" altLang="en-US" sz="3200" dirty="0">
                <a:solidFill>
                  <a:srgbClr val="FF33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求极大无关组的方法：</a:t>
            </a:r>
            <a:endParaRPr lang="zh-CN" altLang="en-US" sz="3200" dirty="0">
              <a:solidFill>
                <a:srgbClr val="FF3300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9" name="Rectangle 2"/>
          <p:cNvSpPr/>
          <p:nvPr/>
        </p:nvSpPr>
        <p:spPr>
          <a:xfrm>
            <a:off x="1000125" y="714375"/>
            <a:ext cx="2941638" cy="427038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r>
              <a:rPr lang="zh-CN" altLang="en-US" dirty="0">
                <a:solidFill>
                  <a:srgbClr val="CC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例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 设向量组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A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：   </a:t>
            </a:r>
            <a:endParaRPr lang="zh-CN" altLang="en-US" dirty="0">
              <a:solidFill>
                <a:srgbClr val="0000F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4340" name="Rectangle 3"/>
          <p:cNvSpPr/>
          <p:nvPr/>
        </p:nvSpPr>
        <p:spPr>
          <a:xfrm>
            <a:off x="0" y="297180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endParaRPr lang="zh-CN" altLang="en-US" dirty="0"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graphicFrame>
        <p:nvGraphicFramePr>
          <p:cNvPr id="14338" name="Object 4"/>
          <p:cNvGraphicFramePr>
            <a:graphicFrameLocks noChangeAspect="1"/>
          </p:cNvGraphicFramePr>
          <p:nvPr/>
        </p:nvGraphicFramePr>
        <p:xfrm>
          <a:off x="971550" y="1268413"/>
          <a:ext cx="7488238" cy="2182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4" name="" r:id="rId1" imgW="3136900" imgH="914400" progId="Equation.DSMT4">
                  <p:embed/>
                </p:oleObj>
              </mc:Choice>
              <mc:Fallback>
                <p:oleObj name="" r:id="rId1" imgW="3136900" imgH="914400" progId="Equation.DSMT4">
                  <p:embed/>
                  <p:pic>
                    <p:nvPicPr>
                      <p:cNvPr id="0" name="图片 3093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971550" y="1268413"/>
                        <a:ext cx="7488238" cy="218281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1" name="Rectangle 5"/>
          <p:cNvSpPr/>
          <p:nvPr/>
        </p:nvSpPr>
        <p:spPr>
          <a:xfrm>
            <a:off x="468313" y="3649663"/>
            <a:ext cx="8407400" cy="427037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求列向量组的一个极大无关组，并把不属于极大无关  </a:t>
            </a:r>
            <a:endParaRPr lang="zh-CN" altLang="en-US" dirty="0">
              <a:solidFill>
                <a:srgbClr val="0000F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4342" name="Rectangle 6"/>
          <p:cNvSpPr/>
          <p:nvPr/>
        </p:nvSpPr>
        <p:spPr>
          <a:xfrm>
            <a:off x="468313" y="4370388"/>
            <a:ext cx="5676900" cy="427037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组的列向量用极大无关组线性表示</a:t>
            </a:r>
            <a:r>
              <a:rPr lang="en-US" altLang="zh-CN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.  </a:t>
            </a:r>
            <a:endParaRPr lang="en-US" altLang="zh-CN" dirty="0">
              <a:solidFill>
                <a:srgbClr val="0000F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9938" name="Rectangle 2"/>
          <p:cNvSpPr/>
          <p:nvPr/>
        </p:nvSpPr>
        <p:spPr>
          <a:xfrm>
            <a:off x="1571625" y="642938"/>
            <a:ext cx="6972300" cy="430212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对以向量组为列的矩阵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A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作初等变换化为</a:t>
            </a:r>
            <a:r>
              <a:rPr lang="zh-CN" altLang="en-US" dirty="0">
                <a:solidFill>
                  <a:srgbClr val="C0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行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  </a:t>
            </a:r>
            <a:endParaRPr lang="zh-CN" altLang="en-US" dirty="0">
              <a:solidFill>
                <a:srgbClr val="0000F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39939" name="Rectangle 3"/>
          <p:cNvSpPr/>
          <p:nvPr/>
        </p:nvSpPr>
        <p:spPr>
          <a:xfrm>
            <a:off x="928688" y="1357313"/>
            <a:ext cx="1728787" cy="430212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p>
            <a:pPr lvl="0" eaLnBrk="1" hangingPunct="1"/>
            <a:r>
              <a:rPr lang="zh-CN" altLang="en-US" dirty="0">
                <a:solidFill>
                  <a:srgbClr val="C0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最简形 ：</a:t>
            </a:r>
            <a:endParaRPr lang="zh-CN" altLang="en-US" dirty="0">
              <a:solidFill>
                <a:srgbClr val="C00000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sp>
        <p:nvSpPr>
          <p:cNvPr id="15366" name="Rectangle 4"/>
          <p:cNvSpPr/>
          <p:nvPr/>
        </p:nvSpPr>
        <p:spPr>
          <a:xfrm>
            <a:off x="0" y="297180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endParaRPr lang="zh-CN" altLang="en-US" dirty="0"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graphicFrame>
        <p:nvGraphicFramePr>
          <p:cNvPr id="39941" name="Object 5"/>
          <p:cNvGraphicFramePr>
            <a:graphicFrameLocks noChangeAspect="1"/>
          </p:cNvGraphicFramePr>
          <p:nvPr/>
        </p:nvGraphicFramePr>
        <p:xfrm>
          <a:off x="500063" y="1428750"/>
          <a:ext cx="8135937" cy="2228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1" name="" r:id="rId1" imgW="4178300" imgH="914400" progId="Equation.DSMT4">
                  <p:embed/>
                </p:oleObj>
              </mc:Choice>
              <mc:Fallback>
                <p:oleObj name="" r:id="rId1" imgW="4178300" imgH="914400" progId="Equation.DSMT4">
                  <p:embed/>
                  <p:pic>
                    <p:nvPicPr>
                      <p:cNvPr id="0" name="图片 3100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500063" y="1428750"/>
                        <a:ext cx="8135937" cy="22288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942" name="Rectangle 6"/>
          <p:cNvSpPr/>
          <p:nvPr/>
        </p:nvSpPr>
        <p:spPr>
          <a:xfrm>
            <a:off x="642938" y="3857625"/>
            <a:ext cx="7202487" cy="431800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知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,  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a</a:t>
            </a:r>
            <a:r>
              <a:rPr lang="en-US" altLang="zh-CN" baseline="-30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1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Symbol" panose="05050102010706020507" pitchFamily="18" charset="2"/>
              </a:rPr>
              <a:t>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a</a:t>
            </a:r>
            <a:r>
              <a:rPr lang="en-US" altLang="zh-CN" baseline="-30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2 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为列向量组的一个极大无关组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,  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且   </a:t>
            </a:r>
            <a:endParaRPr lang="zh-CN" altLang="en-US" dirty="0">
              <a:solidFill>
                <a:srgbClr val="0000F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graphicFrame>
        <p:nvGraphicFramePr>
          <p:cNvPr id="39943" name="Object 7"/>
          <p:cNvGraphicFramePr>
            <a:graphicFrameLocks noChangeAspect="1"/>
          </p:cNvGraphicFramePr>
          <p:nvPr/>
        </p:nvGraphicFramePr>
        <p:xfrm>
          <a:off x="3429000" y="4429125"/>
          <a:ext cx="2303463" cy="1720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9" name="" r:id="rId3" imgW="958215" imgH="715645" progId="Equation.DSMT4">
                  <p:embed/>
                </p:oleObj>
              </mc:Choice>
              <mc:Fallback>
                <p:oleObj name="" r:id="rId3" imgW="958215" imgH="715645" progId="Equation.DSMT4">
                  <p:embed/>
                  <p:pic>
                    <p:nvPicPr>
                      <p:cNvPr id="0" name="图片 3098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429000" y="4429125"/>
                        <a:ext cx="2303463" cy="17208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68" name="矩形 7"/>
          <p:cNvSpPr/>
          <p:nvPr/>
        </p:nvSpPr>
        <p:spPr>
          <a:xfrm>
            <a:off x="857250" y="571500"/>
            <a:ext cx="774700" cy="5238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dirty="0">
                <a:solidFill>
                  <a:srgbClr val="CC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解 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endParaRPr lang="zh-CN" altLang="en-US" dirty="0"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9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9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9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9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/>
      <p:bldP spid="39939" grpId="0"/>
      <p:bldP spid="3994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8" name="Rectangle 2"/>
          <p:cNvSpPr>
            <a:spLocks noGrp="1"/>
          </p:cNvSpPr>
          <p:nvPr>
            <p:ph type="title"/>
          </p:nvPr>
        </p:nvSpPr>
        <p:spPr>
          <a:xfrm>
            <a:off x="428625" y="500063"/>
            <a:ext cx="8229600" cy="1143000"/>
          </a:xfrm>
          <a:noFill/>
          <a:ln>
            <a:noFill/>
          </a:ln>
        </p:spPr>
        <p:txBody>
          <a:bodyPr/>
          <a:p>
            <a:pPr eaLnBrk="1" hangingPunct="1"/>
            <a:r>
              <a:rPr lang="zh-CN" altLang="en-US" dirty="0">
                <a:solidFill>
                  <a:srgbClr val="FF33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课 堂 练 习</a:t>
            </a:r>
            <a:endParaRPr lang="zh-CN" altLang="en-US" dirty="0">
              <a:solidFill>
                <a:srgbClr val="FF33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graphicFrame>
        <p:nvGraphicFramePr>
          <p:cNvPr id="40966" name="Object 6"/>
          <p:cNvGraphicFramePr>
            <a:graphicFrameLocks noGrp="1" noChangeAspect="1"/>
          </p:cNvGraphicFramePr>
          <p:nvPr>
            <p:ph idx="1"/>
          </p:nvPr>
        </p:nvGraphicFramePr>
        <p:xfrm>
          <a:off x="3951288" y="3621088"/>
          <a:ext cx="1239837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0" name="" r:id="rId1" imgW="1239520" imgH="485775" progId="Equation.DSMT4">
                  <p:embed/>
                </p:oleObj>
              </mc:Choice>
              <mc:Fallback>
                <p:oleObj name="" r:id="rId1" imgW="1239520" imgH="485775" progId="Equation.DSMT4">
                  <p:embed/>
                  <p:pic>
                    <p:nvPicPr>
                      <p:cNvPr id="0" name="图片 3099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3951288" y="3621088"/>
                        <a:ext cx="1239837" cy="4857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89" name="Rectangle 3"/>
          <p:cNvSpPr/>
          <p:nvPr/>
        </p:nvSpPr>
        <p:spPr>
          <a:xfrm>
            <a:off x="468313" y="1236663"/>
            <a:ext cx="8262937" cy="1282700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>
              <a:lnSpc>
                <a:spcPct val="150000"/>
              </a:lnSpc>
            </a:pP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求矩阵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A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的列向量组的一个最大无关组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Symbol" panose="05050102010706020507" pitchFamily="18" charset="2"/>
              </a:rPr>
              <a:t>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并把不属于最</a:t>
            </a:r>
            <a:endParaRPr lang="zh-CN" altLang="en-US" dirty="0">
              <a:solidFill>
                <a:srgbClr val="0000F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lvl="0" eaLnBrk="1" hangingPunct="1">
              <a:lnSpc>
                <a:spcPct val="150000"/>
              </a:lnSpc>
            </a:pP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大无关组的列向量用最大无关组线性表示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Symbol" panose="05050102010706020507" pitchFamily="18" charset="2"/>
              </a:rPr>
              <a:t>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其中</a:t>
            </a:r>
            <a:endParaRPr lang="zh-CN" altLang="en-US" dirty="0">
              <a:solidFill>
                <a:srgbClr val="0000F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graphicFrame>
        <p:nvGraphicFramePr>
          <p:cNvPr id="16386" name="Object 4"/>
          <p:cNvGraphicFramePr>
            <a:graphicFrameLocks noChangeAspect="1"/>
          </p:cNvGraphicFramePr>
          <p:nvPr/>
        </p:nvGraphicFramePr>
        <p:xfrm>
          <a:off x="2357438" y="2714625"/>
          <a:ext cx="3600450" cy="2197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8" name="" r:id="rId3" imgW="1498600" imgH="914400" progId="Equation.DSMT4">
                  <p:embed/>
                </p:oleObj>
              </mc:Choice>
              <mc:Fallback>
                <p:oleObj name="" r:id="rId3" imgW="1498600" imgH="914400" progId="Equation.DSMT4">
                  <p:embed/>
                  <p:pic>
                    <p:nvPicPr>
                      <p:cNvPr id="0" name="图片 309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357438" y="2714625"/>
                        <a:ext cx="3600450" cy="21971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965" name="Rectangle 5"/>
          <p:cNvSpPr/>
          <p:nvPr/>
        </p:nvSpPr>
        <p:spPr>
          <a:xfrm>
            <a:off x="500063" y="5214938"/>
            <a:ext cx="825500" cy="427037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zh-CN" altLang="en-US" dirty="0">
                <a:solidFill>
                  <a:srgbClr val="FF33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答案 </a:t>
            </a:r>
            <a:endParaRPr lang="zh-CN" altLang="en-US" dirty="0">
              <a:solidFill>
                <a:srgbClr val="FF33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40967" name="Rectangle 7"/>
          <p:cNvSpPr/>
          <p:nvPr/>
        </p:nvSpPr>
        <p:spPr>
          <a:xfrm>
            <a:off x="1500188" y="5214938"/>
            <a:ext cx="4176712" cy="427037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极大无关组：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a</a:t>
            </a:r>
            <a:r>
              <a:rPr lang="en-US" altLang="zh-CN" baseline="-30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1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Symbol" panose="05050102010706020507" pitchFamily="18" charset="2"/>
              </a:rPr>
              <a:t>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a</a:t>
            </a:r>
            <a:r>
              <a:rPr lang="en-US" altLang="zh-CN" baseline="-30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2 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Symbol" panose="05050102010706020507" pitchFamily="18" charset="2"/>
              </a:rPr>
              <a:t>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</a:t>
            </a:r>
            <a:r>
              <a:rPr lang="en-US" altLang="zh-CN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a</a:t>
            </a:r>
            <a:r>
              <a:rPr lang="en-US" altLang="zh-CN" baseline="-30000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3 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Symbol" panose="05050102010706020507" pitchFamily="18" charset="2"/>
              </a:rPr>
              <a:t>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</a:t>
            </a:r>
            <a:r>
              <a:rPr lang="zh-CN" altLang="en-US" dirty="0">
                <a:solidFill>
                  <a:srgbClr val="0000FF"/>
                </a:solidFill>
                <a:latin typeface="Symbol" panose="05050102010706020507" pitchFamily="18" charset="2"/>
                <a:ea typeface="华文中宋" panose="02010600040101010101" pitchFamily="2" charset="-122"/>
              </a:rPr>
              <a:t>且</a:t>
            </a:r>
            <a:endParaRPr lang="zh-CN" altLang="en-US" baseline="-30000" dirty="0">
              <a:solidFill>
                <a:srgbClr val="0000FF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0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09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5" grpId="0"/>
      <p:bldP spid="4096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6" name="Text Box 2"/>
          <p:cNvSpPr txBox="1">
            <a:spLocks noGrp="1"/>
          </p:cNvSpPr>
          <p:nvPr/>
        </p:nvSpPr>
        <p:spPr>
          <a:xfrm>
            <a:off x="2628900" y="2492375"/>
            <a:ext cx="4375150" cy="5048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r>
              <a:rPr lang="en-US" altLang="zh-CN" sz="3000" dirty="0">
                <a:solidFill>
                  <a:srgbClr val="CC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1.</a:t>
            </a:r>
            <a:r>
              <a:rPr lang="zh-CN" altLang="en-US" sz="3000" dirty="0">
                <a:solidFill>
                  <a:srgbClr val="CC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向量组间的关系 </a:t>
            </a:r>
            <a:endParaRPr lang="zh-CN" altLang="en-US" sz="3000" dirty="0">
              <a:solidFill>
                <a:srgbClr val="CC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6147" name="Rectangle 3"/>
          <p:cNvSpPr/>
          <p:nvPr/>
        </p:nvSpPr>
        <p:spPr>
          <a:xfrm>
            <a:off x="2700338" y="3141663"/>
            <a:ext cx="5057775" cy="45720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p>
            <a:pPr lvl="0" eaLnBrk="1" hangingPunct="1"/>
            <a:r>
              <a:rPr lang="zh-CN" altLang="en-US" sz="3000" dirty="0">
                <a:solidFill>
                  <a:srgbClr val="CC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2.极大线性无关组的定义 </a:t>
            </a:r>
            <a:endParaRPr lang="zh-CN" altLang="en-US" sz="3000" dirty="0">
              <a:solidFill>
                <a:srgbClr val="CC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6148" name="Rectangle 4"/>
          <p:cNvSpPr/>
          <p:nvPr/>
        </p:nvSpPr>
        <p:spPr>
          <a:xfrm>
            <a:off x="2700338" y="3789363"/>
            <a:ext cx="4897437" cy="45720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p>
            <a:pPr lvl="0" eaLnBrk="1" hangingPunct="1"/>
            <a:r>
              <a:rPr lang="zh-CN" altLang="en-US" sz="3000" dirty="0">
                <a:solidFill>
                  <a:srgbClr val="CC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3.极大线性无关组的性质</a:t>
            </a:r>
            <a:endParaRPr lang="zh-CN" altLang="en-US" sz="3000" dirty="0">
              <a:solidFill>
                <a:srgbClr val="CC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6149" name="Text Box 5"/>
          <p:cNvSpPr txBox="1"/>
          <p:nvPr/>
        </p:nvSpPr>
        <p:spPr>
          <a:xfrm>
            <a:off x="2700338" y="4437063"/>
            <a:ext cx="4232275" cy="45720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p>
            <a:pPr lvl="0" algn="just" eaLnBrk="1" hangingPunct="1"/>
            <a:r>
              <a:rPr lang="zh-CN" altLang="en-US" sz="3000" dirty="0">
                <a:solidFill>
                  <a:srgbClr val="CC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4.向量组的秩</a:t>
            </a:r>
            <a:endParaRPr lang="zh-CN" altLang="en-US" sz="3000" dirty="0">
              <a:solidFill>
                <a:srgbClr val="CC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6150" name="Text Box 6"/>
          <p:cNvSpPr txBox="1"/>
          <p:nvPr/>
        </p:nvSpPr>
        <p:spPr>
          <a:xfrm>
            <a:off x="2700338" y="5086350"/>
            <a:ext cx="4535487" cy="457200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zh-CN" altLang="en-US" sz="3000" dirty="0">
                <a:solidFill>
                  <a:srgbClr val="CC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5.向量组的秩与矩阵的秩   </a:t>
            </a:r>
            <a:endParaRPr lang="zh-CN" altLang="en-US" sz="3000" dirty="0">
              <a:solidFill>
                <a:srgbClr val="CC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21511" name="Rectangle 7"/>
          <p:cNvSpPr>
            <a:spLocks noGrp="1"/>
          </p:cNvSpPr>
          <p:nvPr/>
        </p:nvSpPr>
        <p:spPr>
          <a:xfrm>
            <a:off x="1403350" y="1125538"/>
            <a:ext cx="6696075" cy="792162"/>
          </a:xfrm>
          <a:prstGeom prst="rect">
            <a:avLst/>
          </a:prstGeom>
          <a:solidFill>
            <a:srgbClr val="FFFFCC"/>
          </a:solidFill>
          <a:ln w="9525" cap="flat" cmpd="sng">
            <a:solidFill>
              <a:srgbClr val="00FF00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pPr lvl="0" algn="ctr" eaLnBrk="1" hangingPunct="1"/>
            <a:r>
              <a:rPr lang="en-US" altLang="zh-CN" sz="4400" dirty="0">
                <a:solidFill>
                  <a:srgbClr val="FF33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§3.3 </a:t>
            </a:r>
            <a:r>
              <a:rPr lang="en-US" altLang="zh-CN" sz="4400" dirty="0">
                <a:solidFill>
                  <a:srgbClr val="FF33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r>
              <a:rPr lang="zh-CN" altLang="en-US" sz="4400" dirty="0">
                <a:solidFill>
                  <a:srgbClr val="FF33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极大线性无关组</a:t>
            </a:r>
            <a:r>
              <a:rPr lang="zh-CN" altLang="en-US" sz="4400" dirty="0">
                <a:solidFill>
                  <a:schemeClr val="tx2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endParaRPr lang="zh-CN" altLang="en-US" sz="4400" dirty="0">
              <a:solidFill>
                <a:schemeClr val="tx2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146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charRg st="0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147">
                                            <p:txEl>
                                              <p:charRg st="0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charRg st="0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148">
                                            <p:txEl>
                                              <p:charRg st="0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>
                                            <p:txEl>
                                              <p:charRg st="0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150">
                                            <p:txEl>
                                              <p:charRg st="0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build="p"/>
      <p:bldP spid="6147" grpId="0" build="p"/>
      <p:bldP spid="6148" grpId="0" build="p"/>
      <p:bldP spid="6149" grpId="0" bldLvl="0"/>
      <p:bldP spid="6150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0" name="Text Box 2"/>
          <p:cNvSpPr txBox="1">
            <a:spLocks noGrp="1" noChangeArrowheads="1"/>
          </p:cNvSpPr>
          <p:nvPr/>
        </p:nvSpPr>
        <p:spPr bwMode="auto">
          <a:xfrm>
            <a:off x="1071563" y="857250"/>
            <a:ext cx="4376738" cy="5048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+mj-lt"/>
                <a:ea typeface="华文中宋" panose="02010600040101010101" pitchFamily="2" charset="-122"/>
                <a:cs typeface="+mn-cs"/>
              </a:rPr>
              <a:t>1. </a:t>
            </a:r>
            <a:r>
              <a:rPr kumimoji="0" lang="zh-CN" altLang="en-US" sz="3000" b="1" i="0" u="none" strike="noStrike" kern="1200" cap="none" spc="0" normalizeH="0" baseline="0" noProof="0" dirty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向量组间的关系 </a:t>
            </a:r>
            <a:endParaRPr kumimoji="0" lang="zh-CN" altLang="en-US" sz="3000" b="1" i="0" u="none" strike="noStrike" kern="1200" cap="none" spc="0" normalizeH="0" baseline="0" noProof="0" dirty="0">
              <a:ln>
                <a:noFill/>
              </a:ln>
              <a:solidFill>
                <a:srgbClr val="CC0000"/>
              </a:solidFill>
              <a:effectLst/>
              <a:uLnTx/>
              <a:uFillTx/>
              <a:latin typeface="华文中宋" panose="02010600040101010101" pitchFamily="2" charset="-122"/>
              <a:ea typeface="华文中宋" panose="02010600040101010101" pitchFamily="2" charset="-122"/>
              <a:cs typeface="+mn-cs"/>
            </a:endParaRPr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1160463" y="1557338"/>
            <a:ext cx="3397250" cy="4302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定义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+mn-lt"/>
                <a:ea typeface="华文中宋" panose="02010600040101010101" pitchFamily="2" charset="-122"/>
                <a:cs typeface="+mn-cs"/>
              </a:rPr>
              <a:t>1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  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设有两向量组 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华文中宋" panose="02010600040101010101" pitchFamily="2" charset="-122"/>
              <a:ea typeface="华文中宋" panose="02010600040101010101" pitchFamily="2" charset="-122"/>
              <a:cs typeface="+mn-cs"/>
            </a:endParaRPr>
          </a:p>
        </p:txBody>
      </p:sp>
      <p:sp>
        <p:nvSpPr>
          <p:cNvPr id="1030" name="Rectangle 4"/>
          <p:cNvSpPr/>
          <p:nvPr/>
        </p:nvSpPr>
        <p:spPr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endParaRPr lang="zh-CN" altLang="en-US" dirty="0"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graphicFrame>
        <p:nvGraphicFramePr>
          <p:cNvPr id="7173" name="Object 5"/>
          <p:cNvGraphicFramePr>
            <a:graphicFrameLocks noChangeAspect="1"/>
          </p:cNvGraphicFramePr>
          <p:nvPr/>
        </p:nvGraphicFramePr>
        <p:xfrm>
          <a:off x="1619250" y="2133600"/>
          <a:ext cx="2640013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1" imgW="1061085" imgH="229870" progId="Equation.DSMT4">
                  <p:embed/>
                </p:oleObj>
              </mc:Choice>
              <mc:Fallback>
                <p:oleObj name="" r:id="rId1" imgW="1061085" imgH="229870" progId="Equation.DSMT4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619250" y="2133600"/>
                        <a:ext cx="2640013" cy="5715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1" name="Rectangle 6"/>
          <p:cNvSpPr/>
          <p:nvPr/>
        </p:nvSpPr>
        <p:spPr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endParaRPr lang="zh-CN" altLang="en-US" dirty="0"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graphicFrame>
        <p:nvGraphicFramePr>
          <p:cNvPr id="7175" name="Object 7"/>
          <p:cNvGraphicFramePr>
            <a:graphicFrameLocks noChangeAspect="1"/>
          </p:cNvGraphicFramePr>
          <p:nvPr/>
        </p:nvGraphicFramePr>
        <p:xfrm>
          <a:off x="4787900" y="2133600"/>
          <a:ext cx="2447925" cy="581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2" name="" r:id="rId3" imgW="971550" imgH="229870" progId="Equation.DSMT4">
                  <p:embed/>
                </p:oleObj>
              </mc:Choice>
              <mc:Fallback>
                <p:oleObj name="" r:id="rId3" imgW="971550" imgH="229870" progId="Equation.DSMT4">
                  <p:embed/>
                  <p:pic>
                    <p:nvPicPr>
                      <p:cNvPr id="0" name="图片 308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787900" y="2133600"/>
                        <a:ext cx="2447925" cy="5810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6" name="Rectangle 8"/>
          <p:cNvSpPr/>
          <p:nvPr/>
        </p:nvSpPr>
        <p:spPr>
          <a:xfrm>
            <a:off x="468313" y="2809875"/>
            <a:ext cx="8207375" cy="1195388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ctr">
            <a:spAutoFit/>
          </a:bodyPr>
          <a:p>
            <a:pPr lvl="0" eaLnBrk="1" hangingPunct="1">
              <a:lnSpc>
                <a:spcPct val="140000"/>
              </a:lnSpc>
            </a:pP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      若向量组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A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中的每一个向量都能由向量组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B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线性</a:t>
            </a:r>
            <a:endParaRPr lang="zh-CN" altLang="en-US" dirty="0">
              <a:solidFill>
                <a:srgbClr val="0000F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lvl="0" eaLnBrk="1" hangingPunct="1">
              <a:lnSpc>
                <a:spcPct val="140000"/>
              </a:lnSpc>
            </a:pP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表示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,  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则称向量组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A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能由向量组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B</a:t>
            </a:r>
            <a:r>
              <a:rPr lang="zh-CN" altLang="en-US" dirty="0">
                <a:solidFill>
                  <a:srgbClr val="CC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线性表示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.  </a:t>
            </a:r>
            <a:endParaRPr lang="en-US" altLang="zh-CN" dirty="0">
              <a:solidFill>
                <a:srgbClr val="0000F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033" name="Rectangle 9"/>
          <p:cNvSpPr/>
          <p:nvPr/>
        </p:nvSpPr>
        <p:spPr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endParaRPr lang="zh-CN" altLang="en-US" dirty="0"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sp>
        <p:nvSpPr>
          <p:cNvPr id="1034" name="Rectangle 10"/>
          <p:cNvSpPr/>
          <p:nvPr/>
        </p:nvSpPr>
        <p:spPr>
          <a:xfrm>
            <a:off x="0" y="354330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endParaRPr lang="zh-CN" altLang="en-US" dirty="0"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sp>
        <p:nvSpPr>
          <p:cNvPr id="1035" name="Rectangle 11"/>
          <p:cNvSpPr/>
          <p:nvPr/>
        </p:nvSpPr>
        <p:spPr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endParaRPr lang="zh-CN" altLang="en-US" dirty="0"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sp>
        <p:nvSpPr>
          <p:cNvPr id="7180" name="Text Box 12"/>
          <p:cNvSpPr txBox="1"/>
          <p:nvPr/>
        </p:nvSpPr>
        <p:spPr>
          <a:xfrm>
            <a:off x="395288" y="4144963"/>
            <a:ext cx="8353425" cy="13096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lnSpc>
                <a:spcPct val="150000"/>
              </a:lnSpc>
            </a:pP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      若向量组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A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与向量组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B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能</a:t>
            </a:r>
            <a:r>
              <a:rPr lang="zh-CN" altLang="en-US" dirty="0">
                <a:solidFill>
                  <a:srgbClr val="660066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互相线性表示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,  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则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称这两个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向量组</a:t>
            </a:r>
            <a:r>
              <a:rPr lang="zh-CN" altLang="en-US" dirty="0">
                <a:solidFill>
                  <a:srgbClr val="CC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等价</a:t>
            </a:r>
            <a:r>
              <a:rPr lang="en-US" altLang="zh-CN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. </a:t>
            </a:r>
            <a:endParaRPr lang="zh-CN" altLang="en-US" dirty="0"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charRg st="0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170">
                                            <p:txEl>
                                              <p:charRg st="0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 build="p"/>
      <p:bldP spid="7171" grpId="0" bldLvl="0"/>
      <p:bldP spid="7176" grpId="0" bldLvl="0"/>
      <p:bldP spid="7180" grpId="0" bldLvl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52" name="Rectangle 2"/>
          <p:cNvSpPr/>
          <p:nvPr/>
        </p:nvSpPr>
        <p:spPr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endParaRPr lang="zh-CN" altLang="en-US" dirty="0"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sp>
        <p:nvSpPr>
          <p:cNvPr id="2053" name="Rectangle 3"/>
          <p:cNvSpPr/>
          <p:nvPr/>
        </p:nvSpPr>
        <p:spPr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endParaRPr lang="zh-CN" altLang="en-US" dirty="0"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sp>
        <p:nvSpPr>
          <p:cNvPr id="8196" name="Rectangle 4"/>
          <p:cNvSpPr/>
          <p:nvPr/>
        </p:nvSpPr>
        <p:spPr>
          <a:xfrm>
            <a:off x="1258888" y="1412875"/>
            <a:ext cx="939800" cy="427038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r>
              <a:rPr lang="zh-CN" altLang="en-US" dirty="0">
                <a:solidFill>
                  <a:srgbClr val="CC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例如</a:t>
            </a:r>
            <a:r>
              <a:rPr lang="en-US" altLang="zh-CN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, </a:t>
            </a:r>
            <a:endParaRPr lang="en-US" altLang="zh-CN" dirty="0">
              <a:solidFill>
                <a:srgbClr val="0000F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2055" name="Rectangle 5"/>
          <p:cNvSpPr/>
          <p:nvPr/>
        </p:nvSpPr>
        <p:spPr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endParaRPr lang="zh-CN" altLang="en-US" dirty="0"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graphicFrame>
        <p:nvGraphicFramePr>
          <p:cNvPr id="8198" name="Object 6"/>
          <p:cNvGraphicFramePr>
            <a:graphicFrameLocks noChangeAspect="1"/>
          </p:cNvGraphicFramePr>
          <p:nvPr/>
        </p:nvGraphicFramePr>
        <p:xfrm>
          <a:off x="2987675" y="836613"/>
          <a:ext cx="2736850" cy="1697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" r:id="rId1" imgW="1459865" imgH="711200" progId="Equation.DSMT4">
                  <p:embed/>
                </p:oleObj>
              </mc:Choice>
              <mc:Fallback>
                <p:oleObj name="" r:id="rId1" imgW="1459865" imgH="711200" progId="Equation.DSMT4">
                  <p:embed/>
                  <p:pic>
                    <p:nvPicPr>
                      <p:cNvPr id="0" name="图片 3078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2987675" y="836613"/>
                        <a:ext cx="2736850" cy="169703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6" name="Rectangle 7"/>
          <p:cNvSpPr/>
          <p:nvPr/>
        </p:nvSpPr>
        <p:spPr>
          <a:xfrm>
            <a:off x="0" y="354330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endParaRPr lang="zh-CN" altLang="en-US" dirty="0"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sp>
        <p:nvSpPr>
          <p:cNvPr id="2057" name="Rectangle 8"/>
          <p:cNvSpPr/>
          <p:nvPr/>
        </p:nvSpPr>
        <p:spPr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endParaRPr lang="zh-CN" altLang="en-US" dirty="0"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graphicFrame>
        <p:nvGraphicFramePr>
          <p:cNvPr id="8201" name="Object 9"/>
          <p:cNvGraphicFramePr>
            <a:graphicFrameLocks noChangeAspect="1"/>
          </p:cNvGraphicFramePr>
          <p:nvPr/>
        </p:nvGraphicFramePr>
        <p:xfrm>
          <a:off x="2987675" y="2852738"/>
          <a:ext cx="4032250" cy="1682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" r:id="rId3" imgW="2107565" imgH="711200" progId="Equation.DSMT4">
                  <p:embed/>
                </p:oleObj>
              </mc:Choice>
              <mc:Fallback>
                <p:oleObj name="" r:id="rId3" imgW="2107565" imgH="711200" progId="Equation.DSMT4">
                  <p:embed/>
                  <p:pic>
                    <p:nvPicPr>
                      <p:cNvPr id="0" name="图片 3079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987675" y="2852738"/>
                        <a:ext cx="4032250" cy="16827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202" name="Rectangle 10"/>
          <p:cNvSpPr/>
          <p:nvPr/>
        </p:nvSpPr>
        <p:spPr>
          <a:xfrm>
            <a:off x="1285875" y="4857750"/>
            <a:ext cx="4572000" cy="427038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向量组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A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与向量组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B</a:t>
            </a:r>
            <a:r>
              <a:rPr lang="zh-CN" altLang="en-US" dirty="0">
                <a:solidFill>
                  <a:srgbClr val="CC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等价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.</a:t>
            </a:r>
            <a:endParaRPr lang="zh-CN" altLang="en-US" dirty="0">
              <a:solidFill>
                <a:srgbClr val="0000FF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 bldLvl="0"/>
      <p:bldP spid="8202" grpId="0" bldLvl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8" name="Rectangle 2"/>
          <p:cNvSpPr/>
          <p:nvPr/>
        </p:nvSpPr>
        <p:spPr>
          <a:xfrm>
            <a:off x="1000125" y="1214438"/>
            <a:ext cx="6161088" cy="427037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r>
              <a:rPr lang="zh-CN" altLang="en-US" dirty="0">
                <a:solidFill>
                  <a:srgbClr val="CC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向量组之间的等价关系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具有下列性质： </a:t>
            </a:r>
            <a:endParaRPr lang="zh-CN" altLang="en-US" dirty="0">
              <a:solidFill>
                <a:srgbClr val="0000F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9219" name="Rectangle 3"/>
          <p:cNvSpPr/>
          <p:nvPr/>
        </p:nvSpPr>
        <p:spPr>
          <a:xfrm>
            <a:off x="1071563" y="2000250"/>
            <a:ext cx="5000625" cy="427038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(1)</a:t>
            </a:r>
            <a:r>
              <a:rPr lang="zh-CN" altLang="en-US" dirty="0">
                <a:solidFill>
                  <a:srgbClr val="CC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反身性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: 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向量组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A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与自身等价</a:t>
            </a:r>
            <a:r>
              <a:rPr lang="en-US" altLang="zh-CN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; </a:t>
            </a:r>
            <a:endParaRPr lang="en-US" altLang="zh-CN" dirty="0">
              <a:solidFill>
                <a:srgbClr val="0000F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9220" name="Rectangle 4"/>
          <p:cNvSpPr/>
          <p:nvPr/>
        </p:nvSpPr>
        <p:spPr>
          <a:xfrm>
            <a:off x="1071563" y="2643188"/>
            <a:ext cx="7599362" cy="427037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(2)</a:t>
            </a:r>
            <a:r>
              <a:rPr lang="zh-CN" altLang="en-US" dirty="0">
                <a:solidFill>
                  <a:srgbClr val="CC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对称性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: 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如果向量组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A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与向量组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B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等价</a:t>
            </a:r>
            <a:r>
              <a:rPr lang="en-US" altLang="zh-CN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, 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则向量  </a:t>
            </a:r>
            <a:endParaRPr lang="zh-CN" altLang="en-US" dirty="0">
              <a:solidFill>
                <a:srgbClr val="0000F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9221" name="Rectangle 5"/>
          <p:cNvSpPr/>
          <p:nvPr/>
        </p:nvSpPr>
        <p:spPr>
          <a:xfrm>
            <a:off x="428625" y="3143250"/>
            <a:ext cx="3787775" cy="427038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组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B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与向量组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A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也等价； </a:t>
            </a:r>
            <a:endParaRPr lang="zh-CN" altLang="en-US" dirty="0">
              <a:solidFill>
                <a:srgbClr val="0000F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9222" name="Rectangle 6"/>
          <p:cNvSpPr/>
          <p:nvPr/>
        </p:nvSpPr>
        <p:spPr>
          <a:xfrm>
            <a:off x="1143000" y="3714750"/>
            <a:ext cx="7599363" cy="427038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(3)</a:t>
            </a:r>
            <a:r>
              <a:rPr lang="zh-CN" altLang="en-US" dirty="0">
                <a:solidFill>
                  <a:srgbClr val="CC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传递性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: 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如果向量组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A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与向量组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B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等价</a:t>
            </a:r>
            <a:r>
              <a:rPr lang="en-US" altLang="zh-CN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, 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而向量  </a:t>
            </a:r>
            <a:endParaRPr lang="zh-CN" altLang="en-US" dirty="0">
              <a:solidFill>
                <a:srgbClr val="0000F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9223" name="Rectangle 7"/>
          <p:cNvSpPr/>
          <p:nvPr/>
        </p:nvSpPr>
        <p:spPr>
          <a:xfrm>
            <a:off x="428625" y="4286250"/>
            <a:ext cx="7918450" cy="427038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组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B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又与向量组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C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等价</a:t>
            </a:r>
            <a:r>
              <a:rPr lang="en-US" altLang="zh-CN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, 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则向量组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A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与向量组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C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等价</a:t>
            </a:r>
            <a:r>
              <a:rPr lang="en-US" altLang="zh-CN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.  </a:t>
            </a:r>
            <a:endParaRPr lang="en-US" altLang="zh-CN" dirty="0">
              <a:solidFill>
                <a:srgbClr val="0000F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bldLvl="0"/>
      <p:bldP spid="9219" grpId="0" bldLvl="0"/>
      <p:bldP spid="9220" grpId="0" bldLvl="0"/>
      <p:bldP spid="9221" grpId="0" bldLvl="0"/>
      <p:bldP spid="9222" grpId="0" bldLvl="0"/>
      <p:bldP spid="9223" grpId="0" bldLvl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2" name="Rectangle 2"/>
          <p:cNvSpPr/>
          <p:nvPr/>
        </p:nvSpPr>
        <p:spPr>
          <a:xfrm>
            <a:off x="1071563" y="928688"/>
            <a:ext cx="3911600" cy="427037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zh-CN" altLang="en-US" dirty="0">
                <a:solidFill>
                  <a:srgbClr val="CC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定理1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  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设有两向量组   </a:t>
            </a:r>
            <a:endParaRPr lang="zh-CN" altLang="en-US" dirty="0">
              <a:solidFill>
                <a:srgbClr val="0000F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graphicFrame>
        <p:nvGraphicFramePr>
          <p:cNvPr id="10243" name="Object 3"/>
          <p:cNvGraphicFramePr>
            <a:graphicFrameLocks noChangeAspect="1"/>
          </p:cNvGraphicFramePr>
          <p:nvPr/>
        </p:nvGraphicFramePr>
        <p:xfrm>
          <a:off x="1571625" y="1428750"/>
          <a:ext cx="2671763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" name="" r:id="rId1" imgW="1073785" imgH="229870" progId="Equation.DSMT4">
                  <p:embed/>
                </p:oleObj>
              </mc:Choice>
              <mc:Fallback>
                <p:oleObj name="" r:id="rId1" imgW="1073785" imgH="229870" progId="Equation.DSMT4">
                  <p:embed/>
                  <p:pic>
                    <p:nvPicPr>
                      <p:cNvPr id="0" name="图片 3080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571625" y="1428750"/>
                        <a:ext cx="2671763" cy="5715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44" name="Object 4"/>
          <p:cNvGraphicFramePr>
            <a:graphicFrameLocks noChangeAspect="1"/>
          </p:cNvGraphicFramePr>
          <p:nvPr/>
        </p:nvGraphicFramePr>
        <p:xfrm>
          <a:off x="4572000" y="1428750"/>
          <a:ext cx="2447925" cy="581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4" name="" r:id="rId3" imgW="971550" imgH="229870" progId="Equation.DSMT4">
                  <p:embed/>
                </p:oleObj>
              </mc:Choice>
              <mc:Fallback>
                <p:oleObj name="" r:id="rId3" imgW="971550" imgH="229870" progId="Equation.DSMT4">
                  <p:embed/>
                  <p:pic>
                    <p:nvPicPr>
                      <p:cNvPr id="0" name="图片 3083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72000" y="1428750"/>
                        <a:ext cx="2447925" cy="5810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45" name="Rectangle 5"/>
          <p:cNvSpPr/>
          <p:nvPr/>
        </p:nvSpPr>
        <p:spPr>
          <a:xfrm>
            <a:off x="857250" y="1928813"/>
            <a:ext cx="8513763" cy="120650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ctr">
            <a:spAutoFit/>
          </a:bodyPr>
          <a:p>
            <a:pPr lvl="0" eaLnBrk="1" hangingPunct="1">
              <a:lnSpc>
                <a:spcPct val="140000"/>
              </a:lnSpc>
            </a:pP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若</a:t>
            </a:r>
            <a:r>
              <a:rPr lang="zh-CN" altLang="en-US" dirty="0">
                <a:solidFill>
                  <a:srgbClr val="C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向量组</a:t>
            </a:r>
            <a:r>
              <a:rPr lang="en-US" altLang="zh-CN" i="1" dirty="0">
                <a:solidFill>
                  <a:srgbClr val="C0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A</a:t>
            </a:r>
            <a:r>
              <a:rPr lang="zh-CN" altLang="en-US" dirty="0">
                <a:solidFill>
                  <a:srgbClr val="C0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可</a:t>
            </a:r>
            <a:r>
              <a:rPr lang="zh-CN" altLang="en-US" dirty="0">
                <a:solidFill>
                  <a:srgbClr val="C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由向量组</a:t>
            </a:r>
            <a:r>
              <a:rPr lang="en-US" altLang="zh-CN" i="1" dirty="0">
                <a:solidFill>
                  <a:srgbClr val="C0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B</a:t>
            </a:r>
            <a:r>
              <a:rPr lang="zh-CN" altLang="en-US" dirty="0">
                <a:solidFill>
                  <a:srgbClr val="C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线性表示</a:t>
            </a:r>
            <a:r>
              <a:rPr lang="en-US" altLang="zh-CN" dirty="0">
                <a:solidFill>
                  <a:srgbClr val="C0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,  </a:t>
            </a:r>
            <a:r>
              <a:rPr lang="zh-CN" altLang="en-US" dirty="0">
                <a:solidFill>
                  <a:srgbClr val="C0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且</a:t>
            </a:r>
            <a:r>
              <a:rPr lang="en-US" altLang="zh-CN" i="1" dirty="0">
                <a:solidFill>
                  <a:srgbClr val="C0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s </a:t>
            </a:r>
            <a:r>
              <a:rPr lang="en-US" altLang="zh-CN" dirty="0">
                <a:solidFill>
                  <a:srgbClr val="C0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&gt;</a:t>
            </a:r>
            <a:r>
              <a:rPr lang="en-US" altLang="zh-CN" sz="2000" dirty="0">
                <a:solidFill>
                  <a:srgbClr val="C0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</a:t>
            </a:r>
            <a:r>
              <a:rPr lang="en-US" altLang="zh-CN" i="1" dirty="0">
                <a:solidFill>
                  <a:srgbClr val="C0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t</a:t>
            </a:r>
            <a:r>
              <a:rPr lang="en-US" altLang="zh-CN" dirty="0">
                <a:solidFill>
                  <a:srgbClr val="C0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,</a:t>
            </a:r>
            <a:r>
              <a:rPr lang="en-US" altLang="zh-CN" i="1" dirty="0">
                <a:solidFill>
                  <a:srgbClr val="C0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</a:t>
            </a:r>
            <a:endParaRPr lang="zh-CN" altLang="en-US" dirty="0">
              <a:solidFill>
                <a:srgbClr val="C0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lvl="0" eaLnBrk="1" hangingPunct="1">
              <a:lnSpc>
                <a:spcPct val="140000"/>
              </a:lnSpc>
            </a:pP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则向量组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</a:t>
            </a:r>
            <a:r>
              <a:rPr lang="en-US" altLang="zh-CN" i="1" dirty="0">
                <a:solidFill>
                  <a:srgbClr val="660066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A</a:t>
            </a:r>
            <a:r>
              <a:rPr lang="zh-CN" altLang="en-US" dirty="0">
                <a:solidFill>
                  <a:srgbClr val="660066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线性相关</a:t>
            </a:r>
            <a:r>
              <a:rPr lang="en-US" altLang="zh-CN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. </a:t>
            </a:r>
            <a:endParaRPr lang="en-US" altLang="zh-CN" dirty="0">
              <a:solidFill>
                <a:srgbClr val="0000F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0246" name="Rectangle 6"/>
          <p:cNvSpPr/>
          <p:nvPr/>
        </p:nvSpPr>
        <p:spPr>
          <a:xfrm>
            <a:off x="684213" y="3357563"/>
            <a:ext cx="939800" cy="427037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r>
              <a:rPr lang="zh-CN" altLang="en-US" dirty="0">
                <a:solidFill>
                  <a:srgbClr val="CC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例如</a:t>
            </a:r>
            <a:r>
              <a:rPr lang="en-US" altLang="zh-CN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, </a:t>
            </a:r>
            <a:endParaRPr lang="en-US" altLang="zh-CN" dirty="0">
              <a:solidFill>
                <a:srgbClr val="0000F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0247" name="Rectangle 7"/>
          <p:cNvSpPr/>
          <p:nvPr/>
        </p:nvSpPr>
        <p:spPr>
          <a:xfrm>
            <a:off x="971550" y="5229225"/>
            <a:ext cx="3349625" cy="598488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p>
            <a:pPr lvl="0" eaLnBrk="1" hangingPunct="1">
              <a:lnSpc>
                <a:spcPct val="140000"/>
              </a:lnSpc>
            </a:pPr>
            <a:r>
              <a:rPr lang="zh-CN" altLang="en-US" dirty="0">
                <a:solidFill>
                  <a:srgbClr val="CC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向量组</a:t>
            </a:r>
            <a:r>
              <a:rPr lang="en-US" altLang="zh-CN" i="1" dirty="0">
                <a:solidFill>
                  <a:srgbClr val="CC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B</a:t>
            </a:r>
            <a:r>
              <a:rPr lang="zh-CN" altLang="en-US" dirty="0">
                <a:solidFill>
                  <a:srgbClr val="CC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线性相关</a:t>
            </a:r>
            <a:r>
              <a:rPr lang="en-US" altLang="zh-CN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. </a:t>
            </a:r>
            <a:endParaRPr lang="en-US" altLang="zh-CN" dirty="0">
              <a:solidFill>
                <a:srgbClr val="0000F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graphicFrame>
        <p:nvGraphicFramePr>
          <p:cNvPr id="10248" name="Object 8"/>
          <p:cNvGraphicFramePr>
            <a:graphicFrameLocks noChangeAspect="1"/>
          </p:cNvGraphicFramePr>
          <p:nvPr/>
        </p:nvGraphicFramePr>
        <p:xfrm>
          <a:off x="5435600" y="3429000"/>
          <a:ext cx="2735263" cy="1697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5" name="" r:id="rId5" imgW="1459865" imgH="711200" progId="Equation.DSMT4">
                  <p:embed/>
                </p:oleObj>
              </mc:Choice>
              <mc:Fallback>
                <p:oleObj name="" r:id="rId5" imgW="1459865" imgH="711200" progId="Equation.DSMT4">
                  <p:embed/>
                  <p:pic>
                    <p:nvPicPr>
                      <p:cNvPr id="0" name="图片 3084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435600" y="3429000"/>
                        <a:ext cx="2735263" cy="169703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49" name="Object 9"/>
          <p:cNvGraphicFramePr>
            <a:graphicFrameLocks noChangeAspect="1"/>
          </p:cNvGraphicFramePr>
          <p:nvPr/>
        </p:nvGraphicFramePr>
        <p:xfrm>
          <a:off x="1044575" y="3502025"/>
          <a:ext cx="4032250" cy="1682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" r:id="rId7" imgW="2107565" imgH="711200" progId="Equation.DSMT4">
                  <p:embed/>
                </p:oleObj>
              </mc:Choice>
              <mc:Fallback>
                <p:oleObj name="" r:id="rId7" imgW="2107565" imgH="711200" progId="Equation.DSMT4">
                  <p:embed/>
                  <p:pic>
                    <p:nvPicPr>
                      <p:cNvPr id="0" name="图片 3076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044575" y="3502025"/>
                        <a:ext cx="4032250" cy="16827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 bldLvl="0"/>
      <p:bldP spid="10245" grpId="0" bldLvl="0"/>
      <p:bldP spid="10246" grpId="0" bldLvl="0"/>
      <p:bldP spid="10247" grpId="0" bldLvl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6" name="Rectangle 2"/>
          <p:cNvSpPr/>
          <p:nvPr/>
        </p:nvSpPr>
        <p:spPr>
          <a:xfrm>
            <a:off x="827088" y="1196975"/>
            <a:ext cx="3733800" cy="427038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zh-CN" altLang="en-US" dirty="0">
                <a:solidFill>
                  <a:srgbClr val="CC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推论1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  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设有两向量组  </a:t>
            </a:r>
            <a:endParaRPr lang="zh-CN" altLang="en-US" dirty="0">
              <a:solidFill>
                <a:srgbClr val="0000F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graphicFrame>
        <p:nvGraphicFramePr>
          <p:cNvPr id="11267" name="Object 3"/>
          <p:cNvGraphicFramePr>
            <a:graphicFrameLocks noChangeAspect="1"/>
          </p:cNvGraphicFramePr>
          <p:nvPr/>
        </p:nvGraphicFramePr>
        <p:xfrm>
          <a:off x="1668463" y="1798638"/>
          <a:ext cx="2671762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" name="" r:id="rId1" imgW="1073785" imgH="229870" progId="Equation.DSMT4">
                  <p:embed/>
                </p:oleObj>
              </mc:Choice>
              <mc:Fallback>
                <p:oleObj name="" r:id="rId1" imgW="1073785" imgH="229870" progId="Equation.DSMT4">
                  <p:embed/>
                  <p:pic>
                    <p:nvPicPr>
                      <p:cNvPr id="0" name="图片 3082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668463" y="1798638"/>
                        <a:ext cx="2671762" cy="5715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68" name="Object 4"/>
          <p:cNvGraphicFramePr>
            <a:graphicFrameLocks noChangeAspect="1"/>
          </p:cNvGraphicFramePr>
          <p:nvPr/>
        </p:nvGraphicFramePr>
        <p:xfrm>
          <a:off x="5021263" y="1798638"/>
          <a:ext cx="2447925" cy="581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6" name="" r:id="rId3" imgW="971550" imgH="229870" progId="Equation.DSMT4">
                  <p:embed/>
                </p:oleObj>
              </mc:Choice>
              <mc:Fallback>
                <p:oleObj name="" r:id="rId3" imgW="971550" imgH="229870" progId="Equation.DSMT4">
                  <p:embed/>
                  <p:pic>
                    <p:nvPicPr>
                      <p:cNvPr id="0" name="图片 3085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021263" y="1798638"/>
                        <a:ext cx="2447925" cy="5810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69" name="Rectangle 5"/>
          <p:cNvSpPr/>
          <p:nvPr/>
        </p:nvSpPr>
        <p:spPr>
          <a:xfrm>
            <a:off x="827088" y="2420938"/>
            <a:ext cx="8281987" cy="59690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ctr">
            <a:spAutoFit/>
          </a:bodyPr>
          <a:p>
            <a:pPr lvl="0" eaLnBrk="1" hangingPunct="1">
              <a:lnSpc>
                <a:spcPct val="140000"/>
              </a:lnSpc>
            </a:pP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若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Arial" panose="020B0604020202020204" pitchFamily="34" charset="0"/>
              </a:rPr>
              <a:t>向量组</a:t>
            </a:r>
            <a:r>
              <a:rPr lang="en-US" altLang="zh-CN" i="1" dirty="0">
                <a:solidFill>
                  <a:srgbClr val="CC0000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Arial" panose="020B0604020202020204" pitchFamily="34" charset="0"/>
              </a:rPr>
              <a:t>A</a:t>
            </a:r>
            <a:r>
              <a:rPr lang="zh-CN" altLang="en-US" dirty="0">
                <a:solidFill>
                  <a:srgbClr val="CC0000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Arial" panose="020B0604020202020204" pitchFamily="34" charset="0"/>
              </a:rPr>
              <a:t>线性无关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Arial" panose="020B0604020202020204" pitchFamily="34" charset="0"/>
              </a:rPr>
              <a:t>,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Arial" panose="020B0604020202020204" pitchFamily="34" charset="0"/>
              </a:rPr>
              <a:t>  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sym typeface="Arial" panose="020B0604020202020204" pitchFamily="34" charset="0"/>
              </a:rPr>
              <a:t>且</a:t>
            </a:r>
            <a:r>
              <a:rPr lang="en-US" altLang="zh-CN" i="1" dirty="0">
                <a:solidFill>
                  <a:srgbClr val="CC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A</a:t>
            </a:r>
            <a:r>
              <a:rPr lang="zh-CN" altLang="en-US" dirty="0">
                <a:solidFill>
                  <a:srgbClr val="CC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可</a:t>
            </a:r>
            <a:r>
              <a:rPr lang="zh-CN" altLang="en-US" dirty="0">
                <a:solidFill>
                  <a:srgbClr val="CC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由向量组</a:t>
            </a:r>
            <a:r>
              <a:rPr lang="en-US" altLang="zh-CN" i="1" dirty="0">
                <a:solidFill>
                  <a:srgbClr val="CC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B</a:t>
            </a:r>
            <a:r>
              <a:rPr lang="zh-CN" altLang="en-US" dirty="0">
                <a:solidFill>
                  <a:srgbClr val="CC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线性表示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,  </a:t>
            </a:r>
            <a:endParaRPr lang="en-US" altLang="zh-CN" dirty="0">
              <a:solidFill>
                <a:srgbClr val="0000F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1270" name="Rectangle 6"/>
          <p:cNvSpPr/>
          <p:nvPr/>
        </p:nvSpPr>
        <p:spPr>
          <a:xfrm>
            <a:off x="2124075" y="4005263"/>
            <a:ext cx="7524750" cy="430212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ctr">
            <a:spAutoFit/>
          </a:bodyPr>
          <a:p>
            <a:pPr lvl="0" defTabSz="0" eaLnBrk="1" hangingPunct="1">
              <a:tabLst>
                <a:tab pos="228600" algn="l"/>
              </a:tabLst>
            </a:pPr>
            <a:r>
              <a:rPr lang="en-US" altLang="zh-CN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 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两个</a:t>
            </a:r>
            <a:r>
              <a:rPr lang="zh-CN" altLang="en-US" dirty="0">
                <a:solidFill>
                  <a:srgbClr val="CC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等价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的</a:t>
            </a:r>
            <a:r>
              <a:rPr lang="zh-CN" altLang="en-US" dirty="0">
                <a:solidFill>
                  <a:srgbClr val="CC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线性无关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的向量组含有</a:t>
            </a:r>
            <a:endParaRPr lang="zh-CN" altLang="en-US" dirty="0">
              <a:solidFill>
                <a:srgbClr val="0000F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1271" name="Rectangle 7"/>
          <p:cNvSpPr/>
          <p:nvPr/>
        </p:nvSpPr>
        <p:spPr>
          <a:xfrm>
            <a:off x="1116013" y="4652963"/>
            <a:ext cx="3643312" cy="430212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p>
            <a:pPr lvl="0" eaLnBrk="1" hangingPunct="1"/>
            <a:r>
              <a:rPr lang="zh-CN" altLang="en-US" dirty="0">
                <a:solidFill>
                  <a:srgbClr val="660066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相同个数的向量</a:t>
            </a:r>
            <a:r>
              <a:rPr lang="en-US" altLang="zh-CN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.</a:t>
            </a:r>
            <a:endParaRPr lang="en-US" altLang="zh-CN" dirty="0">
              <a:solidFill>
                <a:srgbClr val="0000F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1272" name="Text Box 8"/>
          <p:cNvSpPr txBox="1"/>
          <p:nvPr/>
        </p:nvSpPr>
        <p:spPr>
          <a:xfrm>
            <a:off x="1042988" y="4005263"/>
            <a:ext cx="1071562" cy="5175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dirty="0">
                <a:solidFill>
                  <a:srgbClr val="CC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推论2</a:t>
            </a:r>
            <a:endParaRPr lang="zh-CN" altLang="en-US" dirty="0">
              <a:solidFill>
                <a:srgbClr val="CC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1273" name="Text Box 9"/>
          <p:cNvSpPr txBox="1"/>
          <p:nvPr/>
        </p:nvSpPr>
        <p:spPr>
          <a:xfrm>
            <a:off x="827088" y="3068638"/>
            <a:ext cx="1752600" cy="5175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则</a:t>
            </a:r>
            <a:r>
              <a:rPr lang="zh-CN" altLang="en-US" dirty="0">
                <a:solidFill>
                  <a:srgbClr val="660066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r>
              <a:rPr lang="en-US" altLang="zh-CN" i="1" dirty="0">
                <a:solidFill>
                  <a:srgbClr val="660066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s </a:t>
            </a:r>
            <a:r>
              <a:rPr lang="en-US" altLang="zh-CN" dirty="0">
                <a:solidFill>
                  <a:srgbClr val="6600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≤</a:t>
            </a:r>
            <a:r>
              <a:rPr lang="en-US" altLang="zh-CN" b="0" dirty="0">
                <a:solidFill>
                  <a:srgbClr val="6600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i="1" dirty="0">
                <a:solidFill>
                  <a:srgbClr val="660066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t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</a:t>
            </a:r>
            <a:r>
              <a:rPr lang="en-US" altLang="zh-CN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.</a:t>
            </a:r>
            <a:endParaRPr lang="zh-CN" altLang="en-US" dirty="0"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>
                                            <p:txEl>
                                              <p:charRg st="0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1270">
                                            <p:txEl>
                                              <p:charRg st="0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bldLvl="0"/>
      <p:bldP spid="11269" grpId="0" bldLvl="0"/>
      <p:bldP spid="11271" grpId="0" bldLvl="0"/>
      <p:bldP spid="11272" grpId="0" bldLvl="0"/>
      <p:bldP spid="11273" grpId="0" bldLvl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7" name="Rectangle 2"/>
          <p:cNvSpPr/>
          <p:nvPr/>
        </p:nvSpPr>
        <p:spPr>
          <a:xfrm>
            <a:off x="1187450" y="765175"/>
            <a:ext cx="5057775" cy="45720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p>
            <a:pPr lvl="0" eaLnBrk="1" hangingPunct="1"/>
            <a:r>
              <a:rPr lang="zh-CN" altLang="en-US" sz="3000" dirty="0">
                <a:solidFill>
                  <a:srgbClr val="CC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2. 极大线性无关组的定义 </a:t>
            </a:r>
            <a:endParaRPr lang="zh-CN" altLang="en-US" sz="3000" dirty="0">
              <a:solidFill>
                <a:srgbClr val="CC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5126" name="Rectangle 3"/>
          <p:cNvSpPr/>
          <p:nvPr/>
        </p:nvSpPr>
        <p:spPr>
          <a:xfrm>
            <a:off x="1187450" y="1339850"/>
            <a:ext cx="3309938" cy="427038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现在考察向量组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A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：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 </a:t>
            </a:r>
            <a:endParaRPr lang="zh-CN" altLang="en-US" dirty="0">
              <a:solidFill>
                <a:srgbClr val="0000F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5129" name="Rectangle 4"/>
          <p:cNvSpPr/>
          <p:nvPr/>
        </p:nvSpPr>
        <p:spPr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endParaRPr lang="zh-CN" altLang="en-US" dirty="0"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graphicFrame>
        <p:nvGraphicFramePr>
          <p:cNvPr id="5122" name="Object 5"/>
          <p:cNvGraphicFramePr>
            <a:graphicFrameLocks noChangeAspect="1"/>
          </p:cNvGraphicFramePr>
          <p:nvPr/>
        </p:nvGraphicFramePr>
        <p:xfrm>
          <a:off x="1547813" y="1773238"/>
          <a:ext cx="6048375" cy="215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" r:id="rId1" imgW="2692400" imgH="914400" progId="Equation.DSMT4">
                  <p:embed/>
                </p:oleObj>
              </mc:Choice>
              <mc:Fallback>
                <p:oleObj name="" r:id="rId1" imgW="2692400" imgH="914400" progId="Equation.DSMT4">
                  <p:embed/>
                  <p:pic>
                    <p:nvPicPr>
                      <p:cNvPr id="0" name="图片 307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547813" y="1773238"/>
                        <a:ext cx="6048375" cy="21590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18" name="Rectangle 6"/>
          <p:cNvSpPr/>
          <p:nvPr/>
        </p:nvSpPr>
        <p:spPr>
          <a:xfrm>
            <a:off x="1116013" y="5084763"/>
            <a:ext cx="5956300" cy="427037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该向量组中任意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3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个向量都线性相关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.  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 </a:t>
            </a:r>
            <a:endParaRPr lang="en-US" altLang="zh-CN" dirty="0">
              <a:solidFill>
                <a:srgbClr val="0000F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5131" name="Rectangle 7"/>
          <p:cNvSpPr/>
          <p:nvPr/>
        </p:nvSpPr>
        <p:spPr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>
            <a:spAutoFit/>
          </a:bodyPr>
          <a:p>
            <a:pPr lvl="0" eaLnBrk="1" hangingPunct="1"/>
            <a:endParaRPr lang="zh-CN" altLang="en-US" dirty="0"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graphicFrame>
        <p:nvGraphicFramePr>
          <p:cNvPr id="5123" name="Object 8"/>
          <p:cNvGraphicFramePr>
            <a:graphicFrameLocks noChangeAspect="1"/>
          </p:cNvGraphicFramePr>
          <p:nvPr/>
        </p:nvGraphicFramePr>
        <p:xfrm>
          <a:off x="2843213" y="4005263"/>
          <a:ext cx="996950" cy="596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7" name="" r:id="rId3" imgW="381000" imgH="228600" progId="Equation.DSMT4">
                  <p:embed/>
                </p:oleObj>
              </mc:Choice>
              <mc:Fallback>
                <p:oleObj name="" r:id="rId3" imgW="381000" imgH="228600" progId="Equation.DSMT4">
                  <p:embed/>
                  <p:pic>
                    <p:nvPicPr>
                      <p:cNvPr id="0" name="图片 3086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843213" y="4005263"/>
                        <a:ext cx="996950" cy="5969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21" name="Rectangle 9"/>
          <p:cNvSpPr/>
          <p:nvPr/>
        </p:nvSpPr>
        <p:spPr>
          <a:xfrm>
            <a:off x="3851275" y="4076700"/>
            <a:ext cx="2381250" cy="427038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p>
            <a:pPr lvl="0" eaLnBrk="1" hangingPunct="1"/>
            <a:r>
              <a:rPr lang="zh-CN" altLang="en-US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线性无关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;  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而</a:t>
            </a:r>
            <a:r>
              <a:rPr lang="en-US" altLang="zh-CN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endParaRPr lang="en-US" altLang="zh-CN" dirty="0">
              <a:solidFill>
                <a:srgbClr val="0000F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2" name="Rectangle 10"/>
          <p:cNvSpPr/>
          <p:nvPr/>
        </p:nvSpPr>
        <p:spPr>
          <a:xfrm>
            <a:off x="1116013" y="4076700"/>
            <a:ext cx="2006600" cy="427038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选取</a:t>
            </a:r>
            <a:r>
              <a:rPr lang="zh-CN" altLang="en-US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部分组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 </a:t>
            </a:r>
            <a:endParaRPr lang="zh-CN" altLang="en-US" dirty="0">
              <a:solidFill>
                <a:srgbClr val="0000F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graphicFrame>
        <p:nvGraphicFramePr>
          <p:cNvPr id="13323" name="Object 11"/>
          <p:cNvGraphicFramePr>
            <a:graphicFrameLocks noGrp="1" noChangeAspect="1"/>
          </p:cNvGraphicFramePr>
          <p:nvPr>
            <p:ph/>
          </p:nvPr>
        </p:nvGraphicFramePr>
        <p:xfrm>
          <a:off x="2357438" y="5500688"/>
          <a:ext cx="1006475" cy="604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8" name="" r:id="rId5" imgW="386080" imgH="231775" progId="Equation.DSMT4">
                  <p:embed/>
                </p:oleObj>
              </mc:Choice>
              <mc:Fallback>
                <p:oleObj name="" r:id="rId5" imgW="386080" imgH="231775" progId="Equation.DSMT4">
                  <p:embed/>
                  <p:pic>
                    <p:nvPicPr>
                      <p:cNvPr id="0" name="图片 3087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357438" y="5500688"/>
                        <a:ext cx="1006475" cy="60483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24" name="Rectangle 12"/>
          <p:cNvSpPr/>
          <p:nvPr/>
        </p:nvSpPr>
        <p:spPr>
          <a:xfrm>
            <a:off x="3429000" y="5572125"/>
            <a:ext cx="4249738" cy="427038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称为</a:t>
            </a:r>
            <a:r>
              <a:rPr lang="en-US" altLang="zh-CN" i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A</a:t>
            </a:r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的</a:t>
            </a:r>
            <a:r>
              <a:rPr lang="zh-CN" altLang="en-US" dirty="0">
                <a:solidFill>
                  <a:srgbClr val="FF33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极大线性无关组</a:t>
            </a:r>
            <a:r>
              <a:rPr lang="en-US" altLang="zh-CN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.   </a:t>
            </a:r>
            <a:endParaRPr lang="en-US" altLang="zh-CN" dirty="0">
              <a:solidFill>
                <a:srgbClr val="0000F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3325" name="Rectangle 13"/>
          <p:cNvSpPr/>
          <p:nvPr/>
        </p:nvSpPr>
        <p:spPr>
          <a:xfrm>
            <a:off x="1143000" y="5572125"/>
            <a:ext cx="1181100" cy="427038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部分组 </a:t>
            </a:r>
            <a:endParaRPr lang="zh-CN" altLang="en-US" dirty="0">
              <a:solidFill>
                <a:srgbClr val="0000F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graphicFrame>
        <p:nvGraphicFramePr>
          <p:cNvPr id="3" name="Object 8"/>
          <p:cNvGraphicFramePr>
            <a:graphicFrameLocks noChangeAspect="1"/>
          </p:cNvGraphicFramePr>
          <p:nvPr/>
        </p:nvGraphicFramePr>
        <p:xfrm>
          <a:off x="1082675" y="4508500"/>
          <a:ext cx="2127250" cy="596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9" name="" r:id="rId7" imgW="812800" imgH="228600" progId="Equation.DSMT4">
                  <p:embed/>
                </p:oleObj>
              </mc:Choice>
              <mc:Fallback>
                <p:oleObj name="" r:id="rId7" imgW="812800" imgH="228600" progId="Equation.DSMT4">
                  <p:embed/>
                  <p:pic>
                    <p:nvPicPr>
                      <p:cNvPr id="0" name="图片 3088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082675" y="4508500"/>
                        <a:ext cx="2127250" cy="5969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8"/>
          <p:cNvGraphicFramePr>
            <a:graphicFrameLocks noChangeAspect="1"/>
          </p:cNvGraphicFramePr>
          <p:nvPr/>
        </p:nvGraphicFramePr>
        <p:xfrm>
          <a:off x="3419475" y="4508500"/>
          <a:ext cx="2027238" cy="596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0" name="" r:id="rId9" imgW="774700" imgH="228600" progId="Equation.DSMT4">
                  <p:embed/>
                </p:oleObj>
              </mc:Choice>
              <mc:Fallback>
                <p:oleObj name="" r:id="rId9" imgW="774700" imgH="228600" progId="Equation.DSMT4">
                  <p:embed/>
                  <p:pic>
                    <p:nvPicPr>
                      <p:cNvPr id="0" name="图片 3089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3419475" y="4508500"/>
                        <a:ext cx="2027238" cy="5969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3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3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3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3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6" grpId="0"/>
      <p:bldP spid="13318" grpId="0"/>
      <p:bldP spid="13321" grpId="0"/>
      <p:bldP spid="2" grpId="0"/>
      <p:bldP spid="13324" grpId="0"/>
      <p:bldP spid="13325" grpId="0"/>
    </p:bldLst>
  </p:timing>
</p:sld>
</file>

<file path=ppt/theme/theme1.xml><?xml version="1.0" encoding="utf-8"?>
<a:theme xmlns:a="http://schemas.openxmlformats.org/drawingml/2006/main" name="模版_2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7"/>
      </a:accent6>
      <a:hlink>
        <a:srgbClr val="CCCCFF"/>
      </a:hlink>
      <a:folHlink>
        <a:srgbClr val="B2B2B2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模版_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模版_2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模版_2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模版_2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模版_2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模版_2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模版_2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2533</Words>
  <Application>WPS 演示</Application>
  <PresentationFormat>全屏显示(4:3)</PresentationFormat>
  <Paragraphs>256</Paragraphs>
  <Slides>25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41</vt:i4>
      </vt:variant>
      <vt:variant>
        <vt:lpstr>幻灯片标题</vt:lpstr>
      </vt:variant>
      <vt:variant>
        <vt:i4>25</vt:i4>
      </vt:variant>
    </vt:vector>
  </HeadingPairs>
  <TitlesOfParts>
    <vt:vector size="78" baseType="lpstr">
      <vt:lpstr>Arial</vt:lpstr>
      <vt:lpstr>宋体</vt:lpstr>
      <vt:lpstr>Wingdings</vt:lpstr>
      <vt:lpstr>Times New Roman</vt:lpstr>
      <vt:lpstr>华文中宋</vt:lpstr>
      <vt:lpstr>MV Boli</vt:lpstr>
      <vt:lpstr>仿宋</vt:lpstr>
      <vt:lpstr>华文楷体</vt:lpstr>
      <vt:lpstr>微软雅黑</vt:lpstr>
      <vt:lpstr>Symbol</vt:lpstr>
      <vt:lpstr>黑体</vt:lpstr>
      <vt:lpstr>模版_2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     《线性代数》                      多媒体课件                                           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课 堂 练 习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Administrator</cp:lastModifiedBy>
  <cp:revision>244</cp:revision>
  <dcterms:created xsi:type="dcterms:W3CDTF">2013-03-19T06:29:00Z</dcterms:created>
  <dcterms:modified xsi:type="dcterms:W3CDTF">2017-06-05T05:33:16Z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2052-10.1.0.6490</vt:lpwstr>
  </property>
</Properties>
</file>