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72" r:id="rId7"/>
    <p:sldId id="260" r:id="rId8"/>
    <p:sldId id="261" r:id="rId9"/>
    <p:sldId id="262" r:id="rId10"/>
    <p:sldId id="263" r:id="rId11"/>
    <p:sldId id="273" r:id="rId12"/>
    <p:sldId id="264" r:id="rId13"/>
    <p:sldId id="265" r:id="rId14"/>
    <p:sldId id="266" r:id="rId15"/>
    <p:sldId id="274" r:id="rId16"/>
    <p:sldId id="267" r:id="rId17"/>
    <p:sldId id="268" r:id="rId18"/>
    <p:sldId id="275" r:id="rId19"/>
    <p:sldId id="276" r:id="rId20"/>
    <p:sldId id="269" r:id="rId21"/>
    <p:sldId id="271" r:id="rId22"/>
    <p:sldId id="277" r:id="rId23"/>
    <p:sldId id="270" r:id="rId24"/>
    <p:sldId id="278" r:id="rId25"/>
    <p:sldId id="279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60"/>
  </p:normalViewPr>
  <p:slideViewPr>
    <p:cSldViewPr>
      <p:cViewPr varScale="1">
        <p:scale>
          <a:sx n="62" d="100"/>
          <a:sy n="62" d="100"/>
        </p:scale>
        <p:origin x="-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40A53-E67E-4F6D-82E8-DA778758FF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CB798-0595-43BB-9798-5B2917FB72A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1520" y="1556791"/>
            <a:ext cx="8206680" cy="2043659"/>
          </a:xfrm>
        </p:spPr>
        <p:txBody>
          <a:bodyPr>
            <a:normAutofit/>
          </a:bodyPr>
          <a:lstStyle/>
          <a:p>
            <a:r>
              <a:rPr lang="zh-CN" altLang="en-US" sz="3600" b="1" dirty="0" smtClean="0"/>
              <a:t>第十三章   骏马秋风冀北与杏花春雨江南</a:t>
            </a:r>
            <a:r>
              <a:rPr lang="en-US" altLang="zh-CN" sz="3600" b="1" dirty="0" smtClean="0"/>
              <a:t>——</a:t>
            </a:r>
            <a:r>
              <a:rPr lang="zh-CN" altLang="en-US" sz="3600" b="1" dirty="0" smtClean="0"/>
              <a:t>古诗地域之别</a:t>
            </a:r>
            <a:endParaRPr lang="zh-CN" alt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（</a:t>
            </a:r>
            <a:r>
              <a:rPr lang="en-US" altLang="zh-CN" b="1" dirty="0"/>
              <a:t>3</a:t>
            </a:r>
            <a:r>
              <a:rPr lang="zh-CN" altLang="en-US" b="1" dirty="0"/>
              <a:t>）长江中游男性</a:t>
            </a:r>
            <a:endParaRPr lang="en-US" altLang="zh-CN" b="1" dirty="0"/>
          </a:p>
          <a:p>
            <a:pPr marL="0" indent="0" algn="ctr">
              <a:lnSpc>
                <a:spcPct val="80000"/>
              </a:lnSpc>
              <a:buNone/>
            </a:pPr>
            <a:endParaRPr lang="en-US" altLang="zh-CN" sz="40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40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sz="40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打扮小郎一枝花</a:t>
            </a:r>
            <a:r>
              <a:rPr lang="en-US" altLang="zh-CN" sz="40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40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 smtClean="0"/>
              <a:t>打扮</a:t>
            </a:r>
            <a:r>
              <a:rPr lang="zh-CN" altLang="en-US" b="1" dirty="0"/>
              <a:t>小郎儿一枝花，</a:t>
            </a:r>
            <a:endParaRPr lang="en-US" altLang="zh-CN" b="1" dirty="0"/>
          </a:p>
          <a:p>
            <a:pPr marL="0" indent="0" algn="ctr">
              <a:buNone/>
            </a:pPr>
            <a:r>
              <a:rPr lang="zh-CN" altLang="en-US" b="1" dirty="0"/>
              <a:t>摇摇摆摆到姐家，</a:t>
            </a:r>
            <a:endParaRPr lang="en-US" altLang="zh-CN" b="1" dirty="0"/>
          </a:p>
          <a:p>
            <a:pPr marL="0" indent="0" algn="ctr">
              <a:buNone/>
            </a:pPr>
            <a:r>
              <a:rPr lang="zh-CN" altLang="en-US" b="1" dirty="0"/>
              <a:t>手提两封茶。</a:t>
            </a:r>
            <a:endParaRPr lang="en-US" altLang="zh-CN" b="1" dirty="0"/>
          </a:p>
          <a:p>
            <a:pPr marL="0" indent="0" algn="ctr">
              <a:buNone/>
            </a:pPr>
            <a:r>
              <a:rPr lang="zh-CN" altLang="en-US" b="1" dirty="0"/>
              <a:t>呦伊伊呦也，</a:t>
            </a:r>
            <a:endParaRPr lang="en-US" altLang="zh-CN" b="1" dirty="0"/>
          </a:p>
          <a:p>
            <a:pPr marL="0" indent="0" algn="ctr">
              <a:buNone/>
            </a:pPr>
            <a:r>
              <a:rPr lang="zh-CN" altLang="en-US" b="1" dirty="0"/>
              <a:t>手提两封茶。</a:t>
            </a:r>
            <a:endParaRPr lang="zh-CN" altLang="en-US" b="1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b="1" dirty="0" smtClean="0"/>
              <a:t>（</a:t>
            </a:r>
            <a:r>
              <a:rPr lang="en-US" altLang="zh-CN" sz="2800" b="1" dirty="0"/>
              <a:t>4</a:t>
            </a:r>
            <a:r>
              <a:rPr lang="zh-CN" altLang="en-US" sz="2800" b="1" dirty="0"/>
              <a:t>）神明也是</a:t>
            </a:r>
            <a:r>
              <a:rPr lang="zh-CN" altLang="en-US" sz="2800" b="1" dirty="0" smtClean="0"/>
              <a:t>这样</a:t>
            </a:r>
            <a:endParaRPr lang="en-US" altLang="zh-CN" sz="2800" b="1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吴歌</a:t>
            </a: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•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神弦歌</a:t>
            </a: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•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白石郎曲</a:t>
            </a:r>
            <a:r>
              <a:rPr lang="en-US" altLang="zh-CN" sz="36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36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800" b="1" dirty="0"/>
              <a:t>积</a:t>
            </a:r>
            <a:r>
              <a:rPr lang="zh-CN" altLang="en-US" sz="2800" b="1" dirty="0" smtClean="0"/>
              <a:t>石如玉，列松如翠。</a:t>
            </a:r>
            <a:endParaRPr lang="en-US" altLang="zh-CN" sz="2800" b="1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800" b="1" dirty="0"/>
              <a:t>郎</a:t>
            </a:r>
            <a:r>
              <a:rPr lang="zh-CN" altLang="en-US" sz="2800" b="1" dirty="0" smtClean="0"/>
              <a:t>艳独绝，世无其二。</a:t>
            </a:r>
            <a:endParaRPr lang="en-US" altLang="zh-CN" sz="28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5</a:t>
            </a:r>
            <a:r>
              <a:rPr lang="zh-CN" altLang="en-US" sz="2800" b="1" dirty="0" smtClean="0"/>
              <a:t>）动物形象也是如此</a:t>
            </a:r>
            <a:endParaRPr lang="en-US" altLang="zh-CN" sz="2800" b="1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800" b="1" dirty="0"/>
              <a:t>鸳鸯翻碧树，皆以戏兰渚</a:t>
            </a:r>
            <a:r>
              <a:rPr lang="zh-CN" altLang="en-US" sz="2800" b="1" dirty="0" smtClean="0"/>
              <a:t>。</a:t>
            </a:r>
            <a:endParaRPr lang="en-US" altLang="zh-CN" sz="2800" b="1" dirty="0"/>
          </a:p>
          <a:p>
            <a:pPr marL="0" indent="0" algn="ctr">
              <a:buNone/>
            </a:pPr>
            <a:r>
              <a:rPr lang="zh-CN" altLang="en-US" sz="2800" b="1" dirty="0"/>
              <a:t>寝食不</a:t>
            </a:r>
            <a:r>
              <a:rPr lang="zh-CN" altLang="en-US" sz="2800" b="1" dirty="0" smtClean="0"/>
              <a:t>相离，长</a:t>
            </a:r>
            <a:r>
              <a:rPr lang="zh-CN" altLang="en-US" sz="2800" b="1" dirty="0"/>
              <a:t>莫过时许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长乐佳</a:t>
            </a: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</a:t>
            </a:r>
            <a:r>
              <a:rPr lang="zh-CN" altLang="en-US" sz="36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三</a:t>
            </a:r>
            <a:endParaRPr lang="en-US" altLang="zh-CN" sz="36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/>
              <a:t>适闻梅作花，花落已成子。</a:t>
            </a:r>
            <a:endParaRPr lang="en-US" altLang="zh-CN" sz="2800" b="1" dirty="0"/>
          </a:p>
          <a:p>
            <a:pPr marL="0" indent="0" algn="ctr">
              <a:buNone/>
            </a:pPr>
            <a:r>
              <a:rPr lang="zh-CN" altLang="en-US" sz="2800" b="1" dirty="0"/>
              <a:t>杜鹃绕林啼，思从心下起。</a:t>
            </a:r>
            <a:endParaRPr lang="en-US" altLang="zh-CN" sz="2800" b="1" dirty="0"/>
          </a:p>
          <a:p>
            <a:pPr marL="0" indent="0" algn="r">
              <a:buNone/>
            </a:pPr>
            <a:r>
              <a:rPr lang="en-US" altLang="zh-CN" sz="2800" b="1" dirty="0"/>
              <a:t>——《</a:t>
            </a:r>
            <a:r>
              <a:rPr lang="zh-CN" altLang="en-US" sz="2800" b="1" dirty="0"/>
              <a:t>孟珠</a:t>
            </a:r>
            <a:r>
              <a:rPr lang="en-US" altLang="zh-CN" sz="2800" b="1" dirty="0"/>
              <a:t>》</a:t>
            </a:r>
            <a:r>
              <a:rPr lang="zh-CN" altLang="en-US" sz="2800" b="1" dirty="0"/>
              <a:t>之七</a:t>
            </a:r>
            <a:endParaRPr lang="en-US" altLang="zh-CN" sz="2800" b="1" dirty="0"/>
          </a:p>
          <a:p>
            <a:pPr marL="0" indent="0">
              <a:buNone/>
            </a:pPr>
            <a:endParaRPr lang="zh-CN" altLang="en-US" sz="36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二、气势如虹与气息如兰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>
              <a:buNone/>
            </a:pP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、黄河流域的民歌气势如虹，如</a:t>
            </a:r>
            <a:r>
              <a:rPr lang="en-US" altLang="zh-CN" sz="2800" b="1" dirty="0" smtClean="0"/>
              <a:t>: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/>
              <a:t>男儿欲作</a:t>
            </a:r>
            <a:r>
              <a:rPr lang="zh-CN" altLang="en-US" sz="2800" b="1" dirty="0" smtClean="0"/>
              <a:t>健，结伴</a:t>
            </a:r>
            <a:r>
              <a:rPr lang="zh-CN" altLang="en-US" sz="2800" b="1" dirty="0"/>
              <a:t>不须多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鹞子</a:t>
            </a:r>
            <a:r>
              <a:rPr lang="zh-CN" altLang="en-US" sz="2800" b="1" dirty="0"/>
              <a:t>经天</a:t>
            </a:r>
            <a:r>
              <a:rPr lang="zh-CN" altLang="en-US" sz="2800" b="1" dirty="0" smtClean="0"/>
              <a:t>飞，群</a:t>
            </a:r>
            <a:r>
              <a:rPr lang="zh-CN" altLang="en-US" sz="2800" b="1" dirty="0"/>
              <a:t>雀两向</a:t>
            </a:r>
            <a:r>
              <a:rPr lang="zh-CN" altLang="en-US" sz="2800" b="1" dirty="0" smtClean="0"/>
              <a:t>波。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企喻歌</a:t>
            </a: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36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之一</a:t>
            </a:r>
            <a:endParaRPr lang="en-US" altLang="zh-CN" sz="36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/>
              <a:t>琅琊复琅琊，琅琊大道王。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/>
              <a:t>阳春二三月，移铺逐阴凉。</a:t>
            </a:r>
            <a:endParaRPr lang="zh-CN" altLang="en-US" sz="2800" b="1" dirty="0"/>
          </a:p>
          <a:p>
            <a:pPr marL="0" indent="0" algn="r">
              <a:buNone/>
            </a:pP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琅琊王歌辞</a:t>
            </a: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之六</a:t>
            </a:r>
            <a:endParaRPr lang="zh-CN" altLang="en-US" sz="36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endParaRPr lang="zh-CN" altLang="en-US" sz="36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r">
              <a:buNone/>
            </a:pPr>
            <a:endParaRPr lang="zh-CN" altLang="en-US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 b="1" dirty="0" smtClean="0"/>
              <a:t>懀</a:t>
            </a:r>
            <a:r>
              <a:rPr lang="zh-CN" altLang="en-US" sz="2800" b="1" dirty="0"/>
              <a:t>马高缠鬃</a:t>
            </a:r>
            <a:r>
              <a:rPr lang="zh-CN" altLang="en-US" sz="2800" b="1" dirty="0" smtClean="0"/>
              <a:t>，遥知</a:t>
            </a:r>
            <a:r>
              <a:rPr lang="zh-CN" altLang="en-US" sz="2800" b="1" dirty="0"/>
              <a:t>身是龙。</a:t>
            </a:r>
            <a:endParaRPr lang="en-US" altLang="zh-CN" sz="2800" b="1" dirty="0"/>
          </a:p>
          <a:p>
            <a:pPr marL="0" indent="0" algn="ctr">
              <a:buNone/>
            </a:pPr>
            <a:r>
              <a:rPr lang="zh-CN" altLang="en-US" sz="2800" b="1" dirty="0"/>
              <a:t>谁能骑此马</a:t>
            </a:r>
            <a:r>
              <a:rPr lang="zh-CN" altLang="en-US" sz="2800" b="1" dirty="0" smtClean="0"/>
              <a:t>？唯有</a:t>
            </a:r>
            <a:r>
              <a:rPr lang="zh-CN" altLang="en-US" sz="2800" b="1" dirty="0"/>
              <a:t>广平公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琅琊王歌辞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之八</a:t>
            </a:r>
            <a:endParaRPr lang="en-US" altLang="zh-CN" sz="28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/>
              <a:t>可怜白鼻</a:t>
            </a:r>
            <a:r>
              <a:rPr lang="zh-CN" altLang="en-US" sz="2800" b="1" dirty="0" smtClean="0"/>
              <a:t>騧，相</a:t>
            </a:r>
            <a:r>
              <a:rPr lang="zh-CN" altLang="en-US" sz="2800" b="1" dirty="0"/>
              <a:t>将入</a:t>
            </a:r>
            <a:r>
              <a:rPr lang="zh-CN" altLang="en-US" sz="2800" b="1" dirty="0" smtClean="0"/>
              <a:t>酒家。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/>
              <a:t>无钱但共</a:t>
            </a:r>
            <a:r>
              <a:rPr lang="zh-CN" altLang="en-US" sz="2800" b="1" dirty="0" smtClean="0"/>
              <a:t>饮，画</a:t>
            </a:r>
            <a:r>
              <a:rPr lang="zh-CN" altLang="en-US" sz="2800" b="1" dirty="0"/>
              <a:t>地作交</a:t>
            </a:r>
            <a:r>
              <a:rPr lang="zh-CN" altLang="en-US" sz="2800" b="1" dirty="0" smtClean="0"/>
              <a:t>赊。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高阳乐人歌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/>
              <a:t>闻有匈奴</a:t>
            </a:r>
            <a:r>
              <a:rPr lang="zh-CN" altLang="en-US" sz="2800" b="1" dirty="0" smtClean="0"/>
              <a:t>主，杂</a:t>
            </a:r>
            <a:r>
              <a:rPr lang="zh-CN" altLang="en-US" sz="2800" b="1" dirty="0"/>
              <a:t>骑起尘埃。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/>
              <a:t>列观长平</a:t>
            </a:r>
            <a:r>
              <a:rPr lang="zh-CN" altLang="en-US" sz="2800" b="1" dirty="0" smtClean="0"/>
              <a:t>坂，驱</a:t>
            </a:r>
            <a:r>
              <a:rPr lang="zh-CN" altLang="en-US" sz="2800" b="1" dirty="0"/>
              <a:t>马渭桥来。</a:t>
            </a:r>
            <a:endParaRPr lang="zh-CN" altLang="en-US" sz="2800" b="1" dirty="0"/>
          </a:p>
          <a:p>
            <a:pPr marL="0" indent="0" algn="r"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阿那环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28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/>
              <a:t>李波小妹字雍容，褰裙逐马如卷</a:t>
            </a:r>
            <a:r>
              <a:rPr lang="zh-CN" altLang="en-US" sz="2800" b="1" dirty="0" smtClean="0"/>
              <a:t>蓬。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左</a:t>
            </a:r>
            <a:r>
              <a:rPr lang="zh-CN" altLang="en-US" sz="2800" b="1" dirty="0"/>
              <a:t>射右射必叠</a:t>
            </a:r>
            <a:r>
              <a:rPr lang="zh-CN" altLang="en-US" sz="2800" b="1" dirty="0" smtClean="0"/>
              <a:t>双，妇女</a:t>
            </a:r>
            <a:r>
              <a:rPr lang="zh-CN" altLang="en-US" sz="2800" b="1" dirty="0"/>
              <a:t>尚如此，</a:t>
            </a:r>
            <a:r>
              <a:rPr lang="zh-CN" altLang="en-US" sz="2800" b="1" dirty="0" smtClean="0"/>
              <a:t>男子那可</a:t>
            </a:r>
            <a:r>
              <a:rPr lang="zh-CN" altLang="en-US" sz="2800" b="1" dirty="0"/>
              <a:t>逢</a:t>
            </a:r>
            <a:r>
              <a:rPr lang="zh-CN" altLang="en-US" sz="2800" b="1" dirty="0" smtClean="0"/>
              <a:t>！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李波小妹歌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28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r">
              <a:buNone/>
            </a:pPr>
            <a:endParaRPr lang="zh-CN" altLang="en-US" sz="28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57392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b="1" dirty="0"/>
              <a:t>敕勒川，阴山下。</a:t>
            </a:r>
            <a:endParaRPr lang="zh-CN" altLang="en-US" b="1" dirty="0"/>
          </a:p>
          <a:p>
            <a:pPr marL="0" indent="0" algn="ctr">
              <a:buNone/>
            </a:pPr>
            <a:r>
              <a:rPr lang="zh-CN" altLang="en-US" b="1" dirty="0"/>
              <a:t>天似穹庐，笼盖四野。</a:t>
            </a:r>
            <a:endParaRPr lang="zh-CN" altLang="en-US" b="1" dirty="0"/>
          </a:p>
          <a:p>
            <a:pPr marL="0" indent="0" algn="ctr">
              <a:buNone/>
            </a:pPr>
            <a:r>
              <a:rPr lang="zh-CN" altLang="en-US" b="1" dirty="0"/>
              <a:t>天苍苍，野茫茫。风吹草低见牛羊。</a:t>
            </a:r>
            <a:endParaRPr lang="en-US" altLang="zh-CN" b="1" dirty="0"/>
          </a:p>
          <a:p>
            <a:pPr marL="0" indent="0" algn="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敕勒歌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、长江流域的民歌气息如兰，如：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/>
              <a:t>气清明</a:t>
            </a:r>
            <a:r>
              <a:rPr lang="zh-CN" altLang="en-US" sz="2800" b="1" dirty="0" smtClean="0"/>
              <a:t>月夜，</a:t>
            </a:r>
            <a:r>
              <a:rPr lang="zh-CN" altLang="en-US" sz="2800" b="1" dirty="0"/>
              <a:t>夜与君共嬉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郎</a:t>
            </a:r>
            <a:r>
              <a:rPr lang="zh-CN" altLang="en-US" sz="2800" b="1" dirty="0"/>
              <a:t>歌妙意曲，侬亦吐芳词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子夜歌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之三十一</a:t>
            </a:r>
            <a:endParaRPr lang="en-US" altLang="zh-CN" sz="28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/>
              <a:t>春林花多媚，春鸟意多哀。</a:t>
            </a:r>
            <a:endParaRPr lang="en-US" altLang="zh-CN" sz="2800" b="1" dirty="0"/>
          </a:p>
          <a:p>
            <a:pPr marL="0" indent="0" algn="ctr">
              <a:buNone/>
            </a:pPr>
            <a:r>
              <a:rPr lang="zh-CN" altLang="en-US" sz="2800" b="1" dirty="0"/>
              <a:t>春风复多情，吹我罗裳开。</a:t>
            </a:r>
            <a:endParaRPr lang="en-US" altLang="zh-CN" sz="2800" b="1" dirty="0"/>
          </a:p>
          <a:p>
            <a:pPr marL="0" indent="0" algn="r">
              <a:buNone/>
            </a:pP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子夜四时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歌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春歌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之十</a:t>
            </a:r>
            <a:endParaRPr lang="en-US" altLang="zh-CN" sz="28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/>
              <a:t>我念欢的的，子行由豫情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雾</a:t>
            </a:r>
            <a:r>
              <a:rPr lang="zh-CN" altLang="en-US" sz="2800" b="1" dirty="0"/>
              <a:t>露隐芙蓉，见莲不分明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子夜歌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之三十一</a:t>
            </a:r>
            <a:endParaRPr lang="en-US" altLang="zh-CN" sz="28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endParaRPr lang="zh-CN" altLang="en-US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 b="1" dirty="0"/>
              <a:t>恃爱如欲进，含羞未肯前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口</a:t>
            </a:r>
            <a:r>
              <a:rPr lang="zh-CN" altLang="en-US" sz="2800" b="1" dirty="0"/>
              <a:t>朱发艳歌，玉指弄娇弦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子夜歌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之四十一</a:t>
            </a:r>
            <a:endParaRPr lang="en-US" altLang="zh-CN" sz="28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/>
              <a:t>梅花落已</a:t>
            </a:r>
            <a:r>
              <a:rPr lang="zh-CN" altLang="en-US" sz="2800" b="1" dirty="0" smtClean="0"/>
              <a:t>尽，柳</a:t>
            </a:r>
            <a:r>
              <a:rPr lang="zh-CN" altLang="en-US" sz="2800" b="1" dirty="0"/>
              <a:t>花随风散。</a:t>
            </a:r>
            <a:endParaRPr lang="en-US" altLang="zh-CN" sz="2800" b="1" dirty="0"/>
          </a:p>
          <a:p>
            <a:pPr marL="0" indent="0" algn="ctr">
              <a:buNone/>
            </a:pPr>
            <a:r>
              <a:rPr lang="zh-CN" altLang="en-US" sz="2800" b="1" dirty="0"/>
              <a:t>叹我当春</a:t>
            </a:r>
            <a:r>
              <a:rPr lang="zh-CN" altLang="en-US" sz="2800" b="1" dirty="0" smtClean="0"/>
              <a:t>年，无人</a:t>
            </a:r>
            <a:r>
              <a:rPr lang="zh-CN" altLang="en-US" sz="2800" b="1" dirty="0"/>
              <a:t>相要唤。</a:t>
            </a:r>
            <a:endParaRPr lang="en-US" altLang="zh-CN" sz="2800" b="1" dirty="0"/>
          </a:p>
          <a:p>
            <a:pPr marL="0" indent="0" algn="r"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歌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春歌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28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/>
              <a:t>开门白水，侧近桥梁，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/>
              <a:t>小姑所居，独处无郎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青溪小姑曲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28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endParaRPr lang="en-US" altLang="zh-CN" sz="2800" b="1" dirty="0">
              <a:solidFill>
                <a:srgbClr val="0070C0"/>
              </a:solidFill>
              <a:latin typeface="+mn-ea"/>
            </a:endParaRPr>
          </a:p>
          <a:p>
            <a:pPr marL="0" indent="0" algn="r">
              <a:buNone/>
            </a:pPr>
            <a:endParaRPr lang="zh-CN" altLang="en-US" sz="2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>
                <a:latin typeface="+mj-ea"/>
              </a:rPr>
              <a:t>3</a:t>
            </a:r>
            <a:r>
              <a:rPr lang="zh-CN" altLang="en-US" b="1" dirty="0">
                <a:latin typeface="+mj-ea"/>
              </a:rPr>
              <a:t>、在表现手法上多用比兴，尤其多用谐音，意在弦外。如：</a:t>
            </a:r>
            <a:endParaRPr lang="en-US" altLang="zh-CN" b="1" dirty="0">
              <a:latin typeface="+mj-ea"/>
            </a:endParaRPr>
          </a:p>
          <a:p>
            <a:pPr marL="0" indent="0">
              <a:buNone/>
            </a:pPr>
            <a:r>
              <a:rPr lang="en-US" altLang="zh-CN" b="1" dirty="0">
                <a:latin typeface="+mj-ea"/>
              </a:rPr>
              <a:t>  </a:t>
            </a:r>
            <a:r>
              <a:rPr lang="zh-CN" altLang="en-US" b="1" dirty="0">
                <a:latin typeface="+mj-ea"/>
              </a:rPr>
              <a:t>（</a:t>
            </a:r>
            <a:r>
              <a:rPr lang="en-US" altLang="zh-CN" b="1" dirty="0">
                <a:latin typeface="+mj-ea"/>
              </a:rPr>
              <a:t>1</a:t>
            </a:r>
            <a:r>
              <a:rPr lang="zh-CN" altLang="en-US" b="1" dirty="0">
                <a:latin typeface="+mj-ea"/>
              </a:rPr>
              <a:t>）同音异字之谐音</a:t>
            </a:r>
            <a:endParaRPr lang="en-US" altLang="zh-CN" b="1" dirty="0">
              <a:latin typeface="+mj-ea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+mj-ea"/>
              </a:rPr>
              <a:t>青荷盖渌水</a:t>
            </a:r>
            <a:r>
              <a:rPr lang="en-US" altLang="zh-CN" b="1" dirty="0">
                <a:latin typeface="+mj-ea"/>
              </a:rPr>
              <a:t>,</a:t>
            </a:r>
            <a:r>
              <a:rPr lang="zh-CN" altLang="en-US" b="1" dirty="0">
                <a:latin typeface="+mj-ea"/>
              </a:rPr>
              <a:t>芙蓉葩红鲜。</a:t>
            </a:r>
            <a:endParaRPr lang="en-US" altLang="zh-CN" b="1" dirty="0">
              <a:latin typeface="+mj-ea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+mj-ea"/>
              </a:rPr>
              <a:t>郎见欲采我</a:t>
            </a:r>
            <a:r>
              <a:rPr lang="en-US" altLang="zh-CN" b="1" dirty="0">
                <a:latin typeface="+mj-ea"/>
              </a:rPr>
              <a:t>,</a:t>
            </a:r>
            <a:r>
              <a:rPr lang="zh-CN" altLang="en-US" b="1" dirty="0">
                <a:latin typeface="+mj-ea"/>
              </a:rPr>
              <a:t>我心欲怀莲。</a:t>
            </a:r>
            <a:endParaRPr lang="en-US" altLang="zh-CN" b="1" dirty="0">
              <a:latin typeface="+mj-ea"/>
            </a:endParaRPr>
          </a:p>
          <a:p>
            <a:pPr marL="0" indent="0" algn="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子夜四时歌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夏歌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之十四</a:t>
            </a:r>
            <a:endParaRPr lang="en-US" altLang="zh-CN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</a:t>
            </a:r>
            <a:r>
              <a:rPr lang="zh-CN" altLang="en-US" b="1" dirty="0">
                <a:latin typeface="+mj-ea"/>
              </a:rPr>
              <a:t>（</a:t>
            </a:r>
            <a:r>
              <a:rPr lang="en-US" altLang="zh-CN" b="1" dirty="0">
                <a:latin typeface="+mj-ea"/>
              </a:rPr>
              <a:t>2</a:t>
            </a:r>
            <a:r>
              <a:rPr lang="zh-CN" altLang="en-US" b="1" dirty="0">
                <a:latin typeface="+mj-ea"/>
              </a:rPr>
              <a:t>）同音同字之</a:t>
            </a:r>
            <a:r>
              <a:rPr lang="zh-CN" altLang="en-US" b="1" dirty="0" smtClean="0">
                <a:latin typeface="+mj-ea"/>
              </a:rPr>
              <a:t>谐音</a:t>
            </a:r>
            <a:endParaRPr lang="en-US" altLang="zh-CN" b="1" dirty="0" smtClean="0">
              <a:latin typeface="+mj-ea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+mn-ea"/>
              </a:rPr>
              <a:t>始欲识郎时，两心望如一。</a:t>
            </a:r>
            <a:endParaRPr lang="en-US" altLang="zh-CN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+mn-ea"/>
              </a:rPr>
              <a:t>理丝入残机，何悟不成匹？</a:t>
            </a:r>
            <a:endParaRPr lang="en-US" altLang="zh-CN" b="1" dirty="0">
              <a:latin typeface="+mn-ea"/>
            </a:endParaRPr>
          </a:p>
          <a:p>
            <a:pPr marL="0" indent="0" algn="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子夜歌 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之七</a:t>
            </a:r>
            <a:endParaRPr lang="en-US" altLang="zh-CN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endParaRPr lang="en-US" altLang="zh-CN" b="1" dirty="0">
              <a:latin typeface="+mj-ea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 smtClean="0">
                <a:latin typeface="+mn-ea"/>
              </a:rPr>
              <a:t>（</a:t>
            </a:r>
            <a:r>
              <a:rPr lang="en-US" altLang="zh-CN" b="1" dirty="0">
                <a:latin typeface="+mn-ea"/>
              </a:rPr>
              <a:t>3</a:t>
            </a:r>
            <a:r>
              <a:rPr lang="zh-CN" altLang="en-US" b="1" dirty="0">
                <a:latin typeface="+mn-ea"/>
              </a:rPr>
              <a:t>）混合之谐音</a:t>
            </a:r>
            <a:endParaRPr lang="en-US" altLang="zh-CN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+mn-ea"/>
              </a:rPr>
              <a:t>朝登凉台上</a:t>
            </a:r>
            <a:r>
              <a:rPr lang="en-US" altLang="zh-CN" b="1" dirty="0">
                <a:latin typeface="+mn-ea"/>
              </a:rPr>
              <a:t>,</a:t>
            </a:r>
            <a:r>
              <a:rPr lang="zh-CN" altLang="en-US" b="1" dirty="0">
                <a:latin typeface="+mn-ea"/>
              </a:rPr>
              <a:t>夕宿兰池里。</a:t>
            </a:r>
            <a:endParaRPr lang="en-US" altLang="zh-CN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+mn-ea"/>
              </a:rPr>
              <a:t>乘月采芙蓉</a:t>
            </a:r>
            <a:r>
              <a:rPr lang="en-US" altLang="zh-CN" b="1" dirty="0">
                <a:latin typeface="+mn-ea"/>
              </a:rPr>
              <a:t>,</a:t>
            </a:r>
            <a:r>
              <a:rPr lang="zh-CN" altLang="en-US" b="1" dirty="0">
                <a:latin typeface="+mn-ea"/>
              </a:rPr>
              <a:t>夜夜得莲子。</a:t>
            </a:r>
            <a:endParaRPr lang="en-US" altLang="zh-CN" b="1" dirty="0">
              <a:latin typeface="+mn-ea"/>
            </a:endParaRPr>
          </a:p>
          <a:p>
            <a:pPr marL="0" indent="0" algn="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子夜四时歌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夏歌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之八</a:t>
            </a:r>
            <a:endParaRPr lang="en-US" altLang="zh-CN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三、粗头乱服与艳抹浓妆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>
              <a:buNone/>
            </a:pPr>
            <a:r>
              <a:rPr lang="en-US" altLang="zh-CN" sz="2800" b="1" dirty="0" smtClean="0">
                <a:latin typeface="+mj-ea"/>
                <a:ea typeface="+mj-ea"/>
              </a:rPr>
              <a:t>1</a:t>
            </a:r>
            <a:r>
              <a:rPr lang="zh-CN" altLang="en-US" sz="2800" b="1" dirty="0" smtClean="0">
                <a:latin typeface="+mj-ea"/>
                <a:ea typeface="+mj-ea"/>
              </a:rPr>
              <a:t>、黄河流域民歌：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CN" altLang="zh-CN" sz="2800" b="1" dirty="0" smtClean="0">
                <a:latin typeface="+mj-ea"/>
                <a:ea typeface="+mj-ea"/>
              </a:rPr>
              <a:t>形象</a:t>
            </a:r>
            <a:r>
              <a:rPr lang="zh-CN" altLang="zh-CN" sz="2800" b="1" dirty="0">
                <a:latin typeface="+mj-ea"/>
                <a:ea typeface="+mj-ea"/>
              </a:rPr>
              <a:t>高大健硕，气势奔放豪迈，风格明快直露，语言自然质朴。</a:t>
            </a:r>
            <a:r>
              <a:rPr lang="zh-CN" altLang="en-US" sz="2800" b="1" dirty="0">
                <a:latin typeface="+mj-ea"/>
                <a:ea typeface="+mj-ea"/>
              </a:rPr>
              <a:t>。</a:t>
            </a:r>
            <a:endParaRPr lang="en-US" altLang="zh-CN" sz="2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zh-CN" altLang="en-US" sz="2800" b="1" dirty="0">
                <a:latin typeface="+mj-ea"/>
                <a:ea typeface="+mj-ea"/>
              </a:rPr>
              <a:t>月明光光星欲</a:t>
            </a:r>
            <a:r>
              <a:rPr lang="zh-CN" altLang="en-US" sz="2800" b="1" dirty="0" smtClean="0">
                <a:latin typeface="+mj-ea"/>
                <a:ea typeface="+mj-ea"/>
              </a:rPr>
              <a:t>堕，</a:t>
            </a:r>
            <a:r>
              <a:rPr lang="zh-CN" altLang="en-US" sz="2800" b="1" dirty="0">
                <a:latin typeface="+mj-ea"/>
                <a:ea typeface="+mj-ea"/>
              </a:rPr>
              <a:t>欲来不来早语</a:t>
            </a:r>
            <a:r>
              <a:rPr lang="zh-CN" altLang="en-US" sz="2800" b="1" dirty="0" smtClean="0">
                <a:latin typeface="+mj-ea"/>
                <a:ea typeface="+mj-ea"/>
              </a:rPr>
              <a:t>我。</a:t>
            </a:r>
            <a:endParaRPr lang="en-US" altLang="zh-CN" sz="2800" b="1" dirty="0">
              <a:latin typeface="+mj-ea"/>
              <a:ea typeface="+mj-ea"/>
            </a:endParaRPr>
          </a:p>
          <a:p>
            <a:pPr marL="0" indent="0" algn="r">
              <a:buNone/>
            </a:pP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地驱乐歌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28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>
                <a:latin typeface="+mj-ea"/>
                <a:ea typeface="+mj-ea"/>
              </a:rPr>
              <a:t>谁家女子能行步，反著裌禅后裙露。</a:t>
            </a:r>
            <a:endParaRPr lang="en-US" altLang="zh-CN" sz="2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zh-CN" altLang="en-US" sz="2800" b="1" dirty="0">
                <a:latin typeface="+mj-ea"/>
                <a:ea typeface="+mj-ea"/>
              </a:rPr>
              <a:t>天生男女共一处，愿得两个成翁妪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 marL="0" indent="0" algn="r">
              <a:buNone/>
            </a:pP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捉搦歌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之七</a:t>
            </a:r>
            <a:endParaRPr lang="zh-CN" altLang="en-US" sz="28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endParaRPr lang="en-US" altLang="zh-CN" sz="2800" b="1" dirty="0" smtClean="0">
              <a:latin typeface="+mj-ea"/>
              <a:ea typeface="+mj-ea"/>
            </a:endParaRPr>
          </a:p>
          <a:p>
            <a:pPr marL="0" indent="0" algn="r">
              <a:buNone/>
            </a:pPr>
            <a:endParaRPr lang="en-US" altLang="zh-CN" sz="2800" b="1" dirty="0">
              <a:latin typeface="+mj-ea"/>
              <a:ea typeface="+mj-ea"/>
            </a:endParaRPr>
          </a:p>
          <a:p>
            <a:pPr marL="0" indent="0" algn="r">
              <a:buNone/>
            </a:pPr>
            <a:endParaRPr lang="zh-CN" altLang="en-US" sz="28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38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一、高大为美与纤细为美</a:t>
            </a:r>
            <a:endParaRPr lang="en-US" altLang="zh-CN" sz="3800" b="1" dirty="0" smtClean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>
              <a:buNone/>
            </a:pPr>
            <a:r>
              <a:rPr lang="en-US" altLang="zh-CN" b="1" dirty="0" smtClean="0"/>
              <a:t>1</a:t>
            </a:r>
            <a:r>
              <a:rPr lang="zh-CN" altLang="en-US" b="1" dirty="0" smtClean="0"/>
              <a:t>、形象，人的形象和动植物形象是文学作品的要素或单位。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sz="42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               《</a:t>
            </a:r>
            <a:r>
              <a:rPr lang="zh-CN" altLang="en-US" sz="42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陈风</a:t>
            </a:r>
            <a:r>
              <a:rPr lang="en-US" altLang="zh-CN" sz="42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•</a:t>
            </a:r>
            <a:r>
              <a:rPr lang="zh-CN" altLang="en-US" sz="42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泽陂</a:t>
            </a:r>
            <a:r>
              <a:rPr lang="en-US" altLang="zh-CN" sz="42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42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endParaRPr lang="en-US" altLang="zh-CN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 smtClean="0"/>
              <a:t>彼泽之陂， 有蒲与荷。</a:t>
            </a:r>
            <a:endParaRPr lang="zh-CN" altLang="en-US" b="1" dirty="0" smtClean="0"/>
          </a:p>
          <a:p>
            <a:pPr marL="0" indent="0" algn="ctr">
              <a:buNone/>
            </a:pPr>
            <a:r>
              <a:rPr lang="zh-CN" altLang="en-US" b="1" dirty="0" smtClean="0"/>
              <a:t>有美一人，伤如之何？</a:t>
            </a:r>
            <a:endParaRPr lang="zh-CN" altLang="en-US" b="1" dirty="0" smtClean="0"/>
          </a:p>
          <a:p>
            <a:pPr marL="0" indent="0" algn="ctr">
              <a:buNone/>
            </a:pPr>
            <a:r>
              <a:rPr lang="zh-CN" altLang="en-US" b="1" dirty="0" smtClean="0"/>
              <a:t>寤寐无为，涕泗滂沱。</a:t>
            </a:r>
            <a:endParaRPr lang="zh-CN" altLang="en-US" b="1" dirty="0" smtClean="0"/>
          </a:p>
          <a:p>
            <a:pPr marL="0" indent="0" algn="ctr">
              <a:buNone/>
            </a:pPr>
            <a:endParaRPr lang="zh-CN" altLang="en-US" b="1" dirty="0" smtClean="0"/>
          </a:p>
          <a:p>
            <a:pPr marL="0" indent="0" algn="ctr">
              <a:buNone/>
            </a:pPr>
            <a:r>
              <a:rPr lang="zh-CN" altLang="en-US" b="1" dirty="0" smtClean="0"/>
              <a:t>彼泽之陂，有蒲与蕑。</a:t>
            </a:r>
            <a:endParaRPr lang="zh-CN" altLang="en-US" b="1" dirty="0" smtClean="0"/>
          </a:p>
          <a:p>
            <a:pPr marL="0" indent="0" algn="ctr">
              <a:buNone/>
            </a:pPr>
            <a:r>
              <a:rPr lang="zh-CN" altLang="en-US" b="1" dirty="0" smtClean="0"/>
              <a:t>有美一人，硕大且卷。</a:t>
            </a:r>
            <a:endParaRPr lang="zh-CN" altLang="en-US" b="1" dirty="0" smtClean="0"/>
          </a:p>
          <a:p>
            <a:pPr marL="0" indent="0" algn="ctr">
              <a:buNone/>
            </a:pPr>
            <a:r>
              <a:rPr lang="zh-CN" altLang="en-US" b="1" dirty="0" smtClean="0"/>
              <a:t>寤寐无为，中心悁悁。</a:t>
            </a:r>
            <a:endParaRPr lang="zh-CN" altLang="en-US" b="1" dirty="0" smtClean="0"/>
          </a:p>
          <a:p>
            <a:pPr marL="0" indent="0" algn="ctr">
              <a:buNone/>
            </a:pPr>
            <a:endParaRPr lang="zh-CN" altLang="en-US" b="1" dirty="0" smtClean="0"/>
          </a:p>
          <a:p>
            <a:pPr marL="0" indent="0" algn="ctr">
              <a:buNone/>
            </a:pPr>
            <a:r>
              <a:rPr lang="zh-CN" altLang="en-US" b="1" dirty="0" smtClean="0"/>
              <a:t>彼泽之陂，有蒲䓿萏。</a:t>
            </a:r>
            <a:endParaRPr lang="zh-CN" altLang="en-US" b="1" dirty="0" smtClean="0"/>
          </a:p>
          <a:p>
            <a:pPr marL="0" indent="0" algn="ctr">
              <a:buNone/>
            </a:pPr>
            <a:r>
              <a:rPr lang="zh-CN" altLang="en-US" b="1" dirty="0" smtClean="0"/>
              <a:t>有美一人，硕大且俨。</a:t>
            </a:r>
            <a:endParaRPr lang="zh-CN" altLang="en-US" b="1" dirty="0" smtClean="0"/>
          </a:p>
          <a:p>
            <a:pPr marL="0" indent="0" algn="ctr">
              <a:buNone/>
            </a:pPr>
            <a:r>
              <a:rPr lang="zh-CN" altLang="en-US" b="1" dirty="0" smtClean="0"/>
              <a:t>寤寐无为，辗转伏枕。</a:t>
            </a:r>
            <a:endParaRPr lang="zh-CN" altLang="en-US" b="1" dirty="0" smtClean="0"/>
          </a:p>
          <a:p>
            <a:pPr marL="0" indent="0"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 b="1" dirty="0" smtClean="0">
                <a:latin typeface="+mn-ea"/>
              </a:rPr>
              <a:t>   南</a:t>
            </a:r>
            <a:r>
              <a:rPr lang="zh-CN" altLang="en-US" sz="2800" b="1" dirty="0">
                <a:latin typeface="+mn-ea"/>
              </a:rPr>
              <a:t>山自言</a:t>
            </a:r>
            <a:r>
              <a:rPr lang="zh-CN" altLang="en-US" sz="2800" b="1" dirty="0" smtClean="0">
                <a:latin typeface="+mn-ea"/>
              </a:rPr>
              <a:t>高</a:t>
            </a:r>
            <a:r>
              <a:rPr lang="zh-CN" altLang="en-US" sz="2800" b="1" dirty="0">
                <a:latin typeface="+mn-ea"/>
              </a:rPr>
              <a:t>，</a:t>
            </a:r>
            <a:r>
              <a:rPr lang="zh-CN" altLang="en-US" sz="2800" b="1" dirty="0" smtClean="0">
                <a:latin typeface="+mn-ea"/>
              </a:rPr>
              <a:t>只</a:t>
            </a:r>
            <a:r>
              <a:rPr lang="zh-CN" altLang="en-US" sz="2800" b="1" dirty="0">
                <a:latin typeface="+mn-ea"/>
              </a:rPr>
              <a:t>与北山齐</a:t>
            </a:r>
            <a:r>
              <a:rPr lang="zh-CN" altLang="en-US" sz="2800" b="1" dirty="0" smtClean="0">
                <a:latin typeface="+mn-ea"/>
              </a:rPr>
              <a:t>。</a:t>
            </a:r>
            <a:endParaRPr lang="en-US" altLang="zh-CN" sz="2800" b="1" dirty="0" smtClean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+mn-ea"/>
              </a:rPr>
              <a:t>   女儿</a:t>
            </a:r>
            <a:r>
              <a:rPr lang="zh-CN" altLang="en-US" sz="2800" b="1" dirty="0">
                <a:latin typeface="+mn-ea"/>
              </a:rPr>
              <a:t>自言好，故入郎君</a:t>
            </a:r>
            <a:r>
              <a:rPr lang="zh-CN" altLang="en-US" sz="2800" b="1" dirty="0" smtClean="0">
                <a:latin typeface="+mn-ea"/>
              </a:rPr>
              <a:t>怀。</a:t>
            </a:r>
            <a:endParaRPr lang="en-US" altLang="zh-CN" sz="2800" b="1" dirty="0">
              <a:latin typeface="+mn-ea"/>
            </a:endParaRPr>
          </a:p>
          <a:p>
            <a:pPr marL="0" indent="0" algn="r"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幽州马客吟歌辞</a:t>
            </a:r>
            <a:r>
              <a:rPr lang="en-US" altLang="zh-CN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之三</a:t>
            </a:r>
            <a:endParaRPr lang="zh-CN" altLang="en-US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>
                <a:latin typeface="+mn-ea"/>
              </a:rPr>
              <a:t>侧侧力力。念君无极。</a:t>
            </a:r>
            <a:endParaRPr lang="en-US" altLang="zh-CN" sz="28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2800" b="1" dirty="0">
                <a:latin typeface="+mn-ea"/>
              </a:rPr>
              <a:t> 枕郎左臂。随郎转侧。</a:t>
            </a:r>
            <a:endParaRPr lang="zh-CN" altLang="en-US" sz="2800" b="1" dirty="0">
              <a:latin typeface="+mn-ea"/>
            </a:endParaRPr>
          </a:p>
          <a:p>
            <a:pPr marL="0" indent="0" algn="r"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地驱</a:t>
            </a:r>
            <a:r>
              <a:rPr lang="zh-CN" altLang="en-US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乐歌</a:t>
            </a:r>
            <a:r>
              <a:rPr lang="en-US" altLang="zh-CN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</a:t>
            </a:r>
            <a:r>
              <a:rPr lang="zh-CN" altLang="en-US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三</a:t>
            </a:r>
            <a:endParaRPr lang="en-US" altLang="zh-CN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r">
              <a:buNone/>
            </a:pPr>
            <a:endParaRPr lang="zh-CN" altLang="en-US" sz="2800" b="1" dirty="0">
              <a:latin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+mn-ea"/>
              </a:rPr>
              <a:t>2</a:t>
            </a:r>
            <a:r>
              <a:rPr lang="zh-CN" altLang="en-US" b="1" dirty="0">
                <a:latin typeface="+mn-ea"/>
              </a:rPr>
              <a:t>、长江流域民歌：</a:t>
            </a:r>
            <a:endParaRPr lang="en-US" altLang="zh-CN" b="1" dirty="0">
              <a:latin typeface="+mn-ea"/>
            </a:endParaRPr>
          </a:p>
          <a:p>
            <a:pPr marL="0" indent="0">
              <a:buNone/>
            </a:pPr>
            <a:r>
              <a:rPr lang="zh-CN" altLang="en-US" b="1" dirty="0">
                <a:latin typeface="+mn-ea"/>
              </a:rPr>
              <a:t>形象纤细，气息柔弱，风格委婉，语言讲究修饰。</a:t>
            </a:r>
            <a:endParaRPr lang="en-US" altLang="zh-CN" b="1" dirty="0">
              <a:latin typeface="+mn-ea"/>
            </a:endParaRPr>
          </a:p>
          <a:p>
            <a:pPr marL="0" indent="0">
              <a:buNone/>
            </a:pPr>
            <a:r>
              <a:rPr lang="en-US" altLang="zh-CN" b="1" dirty="0">
                <a:latin typeface="+mn-ea"/>
              </a:rPr>
              <a:t>            </a:t>
            </a:r>
            <a:r>
              <a:rPr lang="zh-CN" altLang="en-US" b="1" dirty="0">
                <a:latin typeface="+mn-ea"/>
              </a:rPr>
              <a:t> 绿荑带长路，丹椒重紫茎。</a:t>
            </a:r>
            <a:endParaRPr lang="en-US" altLang="zh-CN" b="1" dirty="0">
              <a:latin typeface="+mn-ea"/>
            </a:endParaRPr>
          </a:p>
          <a:p>
            <a:pPr marL="0" indent="0" algn="ctr">
              <a:buNone/>
            </a:pPr>
            <a:r>
              <a:rPr lang="en-US" altLang="zh-CN" b="1" dirty="0">
                <a:latin typeface="+mn-ea"/>
              </a:rPr>
              <a:t> </a:t>
            </a:r>
            <a:r>
              <a:rPr lang="zh-CN" altLang="en-US" b="1" dirty="0">
                <a:latin typeface="+mn-ea"/>
              </a:rPr>
              <a:t>流吹出郊外，共欢弄春英。</a:t>
            </a:r>
            <a:endParaRPr lang="en-US" altLang="zh-CN" b="1" dirty="0">
              <a:latin typeface="+mn-ea"/>
            </a:endParaRPr>
          </a:p>
          <a:p>
            <a:pPr marL="0" indent="0" algn="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子夜四时歌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春歌 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之二</a:t>
            </a:r>
            <a:endParaRPr lang="en-US" altLang="zh-CN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+mn-ea"/>
              </a:rPr>
              <a:t>朱光照绿苑，丹华粲罗星。</a:t>
            </a:r>
            <a:endParaRPr lang="en-US" altLang="zh-CN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+mn-ea"/>
              </a:rPr>
              <a:t>那能闺中绣，独无怀春情。</a:t>
            </a:r>
            <a:endParaRPr lang="en-US" altLang="zh-CN" b="1" dirty="0">
              <a:latin typeface="+mn-ea"/>
            </a:endParaRPr>
          </a:p>
          <a:p>
            <a:pPr marL="0" indent="0" algn="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子夜四时歌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春歌 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</a:t>
            </a:r>
            <a:r>
              <a:rPr lang="zh-CN" altLang="en-US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七</a:t>
            </a:r>
            <a:endParaRPr lang="en-US" altLang="zh-CN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dirty="0"/>
              <a:t> </a:t>
            </a:r>
            <a:r>
              <a:rPr lang="zh-CN" altLang="en-US" b="1" dirty="0">
                <a:latin typeface="+mn-ea"/>
              </a:rPr>
              <a:t>金瓦九重墙，玉壁珊瑚柱。</a:t>
            </a:r>
            <a:endParaRPr lang="en-US" altLang="zh-CN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+mn-ea"/>
              </a:rPr>
              <a:t> 中夜来相寻，唤欢闻不顾。</a:t>
            </a:r>
            <a:endParaRPr lang="en-US" altLang="zh-CN" b="1" dirty="0">
              <a:latin typeface="+mn-ea"/>
            </a:endParaRPr>
          </a:p>
          <a:p>
            <a:pPr marL="0" indent="0" algn="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欢闻变歌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之一</a:t>
            </a:r>
            <a:endParaRPr lang="en-US" altLang="zh-CN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四、功利人生与艺术人生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latin typeface="+mn-ea"/>
              </a:rPr>
              <a:t>1</a:t>
            </a:r>
            <a:r>
              <a:rPr lang="zh-CN" altLang="en-US" sz="2800" b="1" dirty="0" smtClean="0">
                <a:latin typeface="+mn-ea"/>
              </a:rPr>
              <a:t>、黄河流域的文化是一种务实的、功利的文化。重气势。</a:t>
            </a:r>
            <a:endParaRPr lang="en-US" altLang="zh-CN" sz="2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CN" sz="2800" b="1" dirty="0" smtClean="0">
                <a:latin typeface="+mn-ea"/>
              </a:rPr>
              <a:t>2</a:t>
            </a:r>
            <a:r>
              <a:rPr lang="zh-CN" altLang="en-US" sz="2800" b="1" dirty="0" smtClean="0">
                <a:latin typeface="+mn-ea"/>
              </a:rPr>
              <a:t>、长江流域的文化则是一种带有浪漫、唯美色彩的文化</a:t>
            </a:r>
            <a:r>
              <a:rPr lang="zh-CN" altLang="en-US" sz="2800" b="1" dirty="0">
                <a:latin typeface="+mn-ea"/>
              </a:rPr>
              <a:t>。重</a:t>
            </a:r>
            <a:r>
              <a:rPr lang="zh-CN" altLang="en-US" sz="2800" b="1" dirty="0" smtClean="0">
                <a:latin typeface="+mn-ea"/>
              </a:rPr>
              <a:t>文采。</a:t>
            </a:r>
            <a:endParaRPr lang="en-US" altLang="zh-CN" sz="2800" b="1" dirty="0" smtClean="0">
              <a:latin typeface="+mn-ea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+mn-ea"/>
              </a:rPr>
              <a:t>审美形态，文学地域性，创作者、传播者不同的审美情趣，文化地理环境决定之</a:t>
            </a:r>
            <a:r>
              <a:rPr lang="zh-CN" altLang="en-US" sz="2800" b="1" dirty="0" smtClean="0">
                <a:latin typeface="+mn-ea"/>
              </a:rPr>
              <a:t>。悠游暇豫，从容不迫。</a:t>
            </a:r>
            <a:endParaRPr lang="en-US" altLang="zh-CN" sz="2800" b="1" dirty="0" smtClean="0">
              <a:latin typeface="+mn-ea"/>
            </a:endParaRPr>
          </a:p>
          <a:p>
            <a:pPr marL="0" indent="0" algn="ctr">
              <a:buNone/>
            </a:pPr>
            <a:endParaRPr lang="en-US" altLang="zh-CN" sz="28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r">
              <a:buNone/>
            </a:pP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29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采采芣苢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薄言采之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采采芣苢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薄言有之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endParaRPr lang="en-US" altLang="zh-TW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采采芣苢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薄言掇之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采采芣苢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薄言捋之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TW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endParaRPr lang="en-US" altLang="zh-TW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采采芣苢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薄言袺之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采采芣苢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TW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薄言襭之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b="1" dirty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周南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•</a:t>
            </a:r>
            <a:r>
              <a:rPr lang="zh-TW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芣苢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之一</a:t>
            </a:r>
            <a:endParaRPr lang="en-US" altLang="zh-CN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清代方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玉润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诗经原始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试平心静气，涵咏此诗，恍听田家妇女，三三五五，于平原绣野、风和日丽中群歌互答，余音袅袅，若近若远，忽断忽续，不知其情之何以移而神之何以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旷。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卫风</a:t>
            </a:r>
            <a:r>
              <a:rPr lang="en-US" altLang="zh-CN" sz="36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•</a:t>
            </a:r>
            <a:r>
              <a:rPr lang="zh-CN" altLang="en-US" sz="36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硕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人</a:t>
            </a:r>
            <a:r>
              <a:rPr lang="en-US" altLang="zh-CN" sz="36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3600" b="1" dirty="0" smtClean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硕人其颀，衣锦褧衣。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齐侯之子，卫侯之妻。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东宫之妹，邢侯之姨。谭公维私。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手如柔荑，肤如凝脂。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领如蝤蛴，齿如瓠犀。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螓首蛾眉，巧笑倩兮，美目盼兮。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硕人敖敖，说于农郊。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四牡有骄，朱幩镳镳。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翟茀以朝，大夫夙退，无使君劳。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endParaRPr lang="zh-CN" altLang="en-US" sz="36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 b="1" dirty="0" smtClean="0"/>
              <a:t>与长江流域的“窈窕淑女”形成对比，黄河流域的美男美                 女是高大欣长。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、物的形象亦复如是，高大为美。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唐风</a:t>
            </a:r>
            <a:r>
              <a:rPr lang="en-US" altLang="zh-CN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•</a:t>
            </a:r>
            <a:r>
              <a:rPr lang="zh-CN" altLang="en-US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椒聊</a:t>
            </a:r>
            <a:r>
              <a:rPr lang="en-US" altLang="zh-CN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/>
              <a:t>椒聊之实，蕃衍盈升。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/>
              <a:t>彼其之子，硕大无朋。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/>
              <a:t>椒聊且，远条且。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/>
              <a:t>椒聊之实，蕃衍盈匊。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/>
              <a:t>彼其之子，硕大且笃。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/>
              <a:t>椒聊且，远条且</a:t>
            </a:r>
            <a:r>
              <a:rPr lang="zh-CN" altLang="en-US" sz="2800" b="1" dirty="0" smtClean="0"/>
              <a:t>。</a:t>
            </a:r>
            <a:endParaRPr lang="zh-CN" altLang="en-US" sz="28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/>
              <a:t>3</a:t>
            </a:r>
            <a:r>
              <a:rPr lang="zh-CN" altLang="en-US" b="1" dirty="0"/>
              <a:t>、黄河流域的民歌包括两种</a:t>
            </a:r>
            <a:r>
              <a:rPr lang="en-US" altLang="zh-CN" b="1" dirty="0"/>
              <a:t>——</a:t>
            </a:r>
            <a:r>
              <a:rPr lang="zh-CN" altLang="en-US" b="1" dirty="0"/>
              <a:t>农耕民族的歌、游牧民族的歌。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b="1" dirty="0"/>
              <a:t>      </a:t>
            </a:r>
            <a:r>
              <a:rPr lang="zh-CN" altLang="en-US" b="1" dirty="0"/>
              <a:t>游牧民族的民歌里多数是动物，是走兽、是奔驰的马，是咆哮的虎，是凶猛的野牛。如：</a:t>
            </a:r>
            <a:endParaRPr lang="zh-CN" altLang="en-US" b="1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 b="1" dirty="0" smtClean="0"/>
              <a:t>凉州大马，横行天下。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 smtClean="0"/>
              <a:t>         ——《</a:t>
            </a:r>
            <a:r>
              <a:rPr lang="zh-CN" altLang="en-US" sz="2800" b="1" dirty="0"/>
              <a:t>凉州大</a:t>
            </a:r>
            <a:r>
              <a:rPr lang="zh-CN" altLang="en-US" sz="2800" b="1" dirty="0" smtClean="0"/>
              <a:t>马歌</a:t>
            </a:r>
            <a:r>
              <a:rPr lang="en-US" altLang="zh-CN" sz="2800" b="1" dirty="0" smtClean="0"/>
              <a:t>》</a:t>
            </a:r>
            <a:endParaRPr lang="en-US" altLang="zh-CN" sz="2800" b="1" dirty="0"/>
          </a:p>
          <a:p>
            <a:pPr marL="0" indent="0" algn="ctr">
              <a:buNone/>
            </a:pPr>
            <a:r>
              <a:rPr lang="zh-CN" altLang="en-US" sz="2800" b="1" dirty="0"/>
              <a:t>客行依主人</a:t>
            </a:r>
            <a:r>
              <a:rPr lang="zh-CN" altLang="en-US" sz="2800" b="1" dirty="0" smtClean="0"/>
              <a:t>，愿</a:t>
            </a:r>
            <a:r>
              <a:rPr lang="zh-CN" altLang="en-US" sz="2800" b="1" dirty="0"/>
              <a:t>得主人强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猛虎</a:t>
            </a:r>
            <a:r>
              <a:rPr lang="zh-CN" altLang="en-US" sz="2800" b="1" dirty="0"/>
              <a:t>依深山，原得松柏长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 smtClean="0"/>
              <a:t>——《</a:t>
            </a:r>
            <a:r>
              <a:rPr lang="zh-CN" altLang="en-US" sz="2800" b="1" dirty="0"/>
              <a:t>琅琊王歌辞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之七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/>
              <a:t>青青黄黄。雀石颓唐。 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槌</a:t>
            </a:r>
            <a:r>
              <a:rPr lang="zh-CN" altLang="en-US" sz="2800" b="1" dirty="0"/>
              <a:t>杀野牛。押杀野羊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 smtClean="0"/>
              <a:t>——《</a:t>
            </a:r>
            <a:r>
              <a:rPr lang="zh-CN" altLang="en-US" sz="2800" b="1" dirty="0"/>
              <a:t>地驱乐歌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之一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/>
              <a:t>琅琊复琅琊，琅琊大道王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鹿</a:t>
            </a:r>
            <a:r>
              <a:rPr lang="zh-CN" altLang="en-US" sz="2800" b="1" dirty="0"/>
              <a:t>鸣思长草，愁人思故乡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/>
              <a:t>——《</a:t>
            </a:r>
            <a:r>
              <a:rPr lang="zh-CN" altLang="en-US" sz="2800" b="1" dirty="0"/>
              <a:t>琅琊王歌辞</a:t>
            </a:r>
            <a:r>
              <a:rPr lang="en-US" altLang="zh-CN" sz="2800" b="1" dirty="0"/>
              <a:t>》</a:t>
            </a:r>
            <a:r>
              <a:rPr lang="zh-CN" altLang="en-US" sz="2800" b="1" dirty="0" smtClean="0"/>
              <a:t>之四</a:t>
            </a:r>
            <a:endParaRPr lang="en-US" altLang="zh-CN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2800" b="1" dirty="0"/>
              <a:t>4</a:t>
            </a:r>
            <a:r>
              <a:rPr lang="zh-CN" altLang="en-US" sz="2800" b="1" dirty="0"/>
              <a:t>、长江流域的民歌，人、动植物的形象是纤细柔弱的。如：</a:t>
            </a:r>
            <a:endParaRPr lang="en-US" altLang="zh-CN" sz="2800" b="1" dirty="0"/>
          </a:p>
          <a:p>
            <a:pPr marL="0" indent="0">
              <a:buNone/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1</a:t>
            </a:r>
            <a:r>
              <a:rPr lang="zh-CN" altLang="en-US" sz="2800" b="1" dirty="0"/>
              <a:t>）女性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 smtClean="0"/>
              <a:t>窈窕淑女，君子好逑</a:t>
            </a:r>
            <a:endParaRPr lang="en-US" altLang="zh-CN" sz="2800" b="1" dirty="0" smtClean="0"/>
          </a:p>
          <a:p>
            <a:pPr marL="0" indent="0" algn="r">
              <a:buNone/>
            </a:pPr>
            <a:r>
              <a:rPr lang="en-US" altLang="zh-CN" sz="2800" b="1" dirty="0" smtClean="0"/>
              <a:t>——《</a:t>
            </a:r>
            <a:r>
              <a:rPr lang="zh-CN" altLang="en-US" sz="2800" b="1" dirty="0" smtClean="0"/>
              <a:t>诗经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sz="2800" b="1" dirty="0" smtClean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周南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sz="2800" b="1" dirty="0" smtClean="0">
                <a:latin typeface="Calibri" panose="020F0502020204030204"/>
                <a:cs typeface="Calibri" panose="020F0502020204030204"/>
              </a:rPr>
              <a:t>关雎</a:t>
            </a:r>
            <a:r>
              <a:rPr lang="en-US" altLang="zh-CN" sz="2800" b="1" dirty="0" smtClean="0"/>
              <a:t>》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娉婷</a:t>
            </a:r>
            <a:r>
              <a:rPr lang="zh-CN" altLang="en-US" sz="2800" b="1" dirty="0"/>
              <a:t>扬袖舞，阿那曲身轻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照</a:t>
            </a:r>
            <a:r>
              <a:rPr lang="zh-CN" altLang="en-US" sz="2800" b="1" dirty="0"/>
              <a:t>灼兰光在，容冶春风生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子夜四时歌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春歌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之十五</a:t>
            </a:r>
            <a:endParaRPr lang="en-US" altLang="zh-CN" sz="28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endParaRPr lang="en-US" altLang="zh-CN" sz="2800" b="1" dirty="0"/>
          </a:p>
          <a:p>
            <a:pPr marL="0" indent="0" algn="ctr">
              <a:buNone/>
            </a:pPr>
            <a:r>
              <a:rPr lang="zh-CN" altLang="en-US" sz="2800" b="1" dirty="0"/>
              <a:t>鲜云媚朱景，芳风散林花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佳人</a:t>
            </a:r>
            <a:r>
              <a:rPr lang="zh-CN" altLang="en-US" sz="2800" b="1" dirty="0"/>
              <a:t>步春苑，绣带飞纷葩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子夜四时歌</a:t>
            </a: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春歌</a:t>
            </a: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之八</a:t>
            </a:r>
            <a:endParaRPr lang="en-US" altLang="zh-CN" sz="36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/>
              <a:t>长袖翩翩若鸿惊，纤腰袅袅会人情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共戏乐</a:t>
            </a:r>
            <a:r>
              <a:rPr lang="en-US" altLang="zh-CN" sz="3600" b="1" dirty="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）长江下游男性</a:t>
            </a:r>
            <a:endParaRPr lang="zh-CN" altLang="en-US" sz="2800" b="1" dirty="0"/>
          </a:p>
          <a:p>
            <a:pPr marL="0" indent="0" algn="ctr">
              <a:buNone/>
            </a:pPr>
            <a:r>
              <a:rPr lang="zh-CN" altLang="en-US" sz="2800" b="1" dirty="0" smtClean="0"/>
              <a:t>隔</a:t>
            </a:r>
            <a:r>
              <a:rPr lang="zh-CN" altLang="en-US" sz="2800" b="1" dirty="0"/>
              <a:t>花阴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远远</a:t>
            </a:r>
            <a:r>
              <a:rPr lang="zh-CN" altLang="en-US" sz="2800" b="1" dirty="0"/>
              <a:t>望见个人</a:t>
            </a:r>
            <a:r>
              <a:rPr lang="zh-CN" altLang="en-US" sz="2800" b="1" dirty="0" smtClean="0"/>
              <a:t>来到。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穿</a:t>
            </a:r>
            <a:r>
              <a:rPr lang="zh-CN" altLang="en-US" sz="2800" b="1" dirty="0"/>
              <a:t>的衣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行</a:t>
            </a:r>
            <a:r>
              <a:rPr lang="zh-CN" altLang="en-US" sz="2800" b="1" dirty="0"/>
              <a:t>的步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委实</a:t>
            </a:r>
            <a:r>
              <a:rPr lang="zh-CN" altLang="en-US" sz="2800" b="1" dirty="0"/>
              <a:t>苗条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与</a:t>
            </a:r>
            <a:r>
              <a:rPr lang="zh-CN" altLang="en-US" sz="2800" b="1" dirty="0"/>
              <a:t>冤家模样儿生得一般俏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巴</a:t>
            </a:r>
            <a:r>
              <a:rPr lang="zh-CN" altLang="en-US" sz="2800" b="1" dirty="0"/>
              <a:t>不能到跟前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忙</a:t>
            </a:r>
            <a:r>
              <a:rPr lang="zh-CN" altLang="en-US" sz="2800" b="1" dirty="0"/>
              <a:t>使衫裢儿招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粉</a:t>
            </a:r>
            <a:r>
              <a:rPr lang="zh-CN" altLang="en-US" sz="2800" b="1" dirty="0"/>
              <a:t>脸儿通红羞</a:t>
            </a:r>
            <a:r>
              <a:rPr lang="zh-CN" altLang="en-US" sz="2800" b="1" dirty="0" smtClean="0"/>
              <a:t>也，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姐姐！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你</a:t>
            </a:r>
            <a:r>
              <a:rPr lang="zh-CN" altLang="en-US" sz="2800" b="1" dirty="0"/>
              <a:t>把人儿错认了。 </a:t>
            </a:r>
            <a:endParaRPr lang="en-US" altLang="zh-CN" sz="2800" b="1" dirty="0" smtClean="0"/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挂枝儿 </a:t>
            </a: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•</a:t>
            </a:r>
            <a:r>
              <a:rPr lang="zh-CN" altLang="en-US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错认</a:t>
            </a:r>
            <a:r>
              <a:rPr lang="en-US" altLang="zh-CN" sz="36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zh-CN" altLang="en-US" sz="36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2800" b="1" dirty="0"/>
              <a:t>卖俏哥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你</a:t>
            </a:r>
            <a:r>
              <a:rPr lang="zh-CN" altLang="en-US" sz="2800" b="1" dirty="0"/>
              <a:t>卖尽了千般</a:t>
            </a:r>
            <a:r>
              <a:rPr lang="zh-CN" altLang="en-US" sz="2800" b="1" dirty="0" smtClean="0"/>
              <a:t>俏。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白</a:t>
            </a:r>
            <a:r>
              <a:rPr lang="zh-CN" altLang="en-US" sz="2800" b="1" dirty="0"/>
              <a:t>汗巾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棕竹</a:t>
            </a:r>
            <a:r>
              <a:rPr lang="zh-CN" altLang="en-US" sz="2800" b="1" dirty="0"/>
              <a:t>扇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香</a:t>
            </a:r>
            <a:r>
              <a:rPr lang="zh-CN" altLang="en-US" sz="2800" b="1" dirty="0"/>
              <a:t>袖儿里笼着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清溜</a:t>
            </a:r>
            <a:r>
              <a:rPr lang="zh-CN" altLang="en-US" sz="2800" b="1" dirty="0"/>
              <a:t>溜押几句昆山调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谁人</a:t>
            </a:r>
            <a:r>
              <a:rPr lang="zh-CN" altLang="en-US" sz="2800" b="1" dirty="0"/>
              <a:t>不羡你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伶俐</a:t>
            </a:r>
            <a:r>
              <a:rPr lang="zh-CN" altLang="en-US" sz="2800" b="1" dirty="0"/>
              <a:t>更丰标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是</a:t>
            </a:r>
            <a:r>
              <a:rPr lang="zh-CN" altLang="en-US" sz="2800" b="1" dirty="0"/>
              <a:t>那一个有福的婆娘也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 marL="0" indent="0" algn="ctr">
              <a:buNone/>
            </a:pPr>
            <a:r>
              <a:rPr lang="zh-CN" altLang="en-US" sz="2800" b="1" dirty="0" smtClean="0"/>
              <a:t>独自</a:t>
            </a:r>
            <a:r>
              <a:rPr lang="zh-CN" altLang="en-US" sz="2800" b="1" dirty="0"/>
              <a:t>受用得</a:t>
            </a:r>
            <a:r>
              <a:rPr lang="zh-CN" altLang="en-US" sz="2800" b="1" dirty="0" smtClean="0"/>
              <a:t>你好？</a:t>
            </a:r>
            <a:endParaRPr lang="en-US" altLang="zh-CN" sz="2800" b="1" dirty="0" smtClean="0"/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——《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挂枝儿 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•</a:t>
            </a:r>
            <a:r>
              <a:rPr lang="zh-CN" altLang="en-US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眼里火</a:t>
            </a:r>
            <a:r>
              <a:rPr lang="en-US" altLang="zh-CN" sz="2800" b="1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》</a:t>
            </a:r>
            <a:endParaRPr lang="en-US" altLang="zh-CN" sz="2800" b="1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r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2418</Words>
  <Application>WPS 演示</Application>
  <PresentationFormat>全屏显示(4:3)</PresentationFormat>
  <Paragraphs>250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Arial</vt:lpstr>
      <vt:lpstr>宋体</vt:lpstr>
      <vt:lpstr>Wingdings</vt:lpstr>
      <vt:lpstr>黑体</vt:lpstr>
      <vt:lpstr>华文新魏</vt:lpstr>
      <vt:lpstr>Calibri</vt:lpstr>
      <vt:lpstr>Calibri</vt:lpstr>
      <vt:lpstr>微软雅黑</vt:lpstr>
      <vt:lpstr>Office 主题​​</vt:lpstr>
      <vt:lpstr>第三章   骏马秋风冀北与杏花春雨江南 ——古诗地域之别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第五章   骏马秋风冀北与杏花春雨江南</dc:title>
  <dc:creator>微软用户</dc:creator>
  <cp:lastModifiedBy>sdc</cp:lastModifiedBy>
  <cp:revision>59</cp:revision>
  <dcterms:created xsi:type="dcterms:W3CDTF">2016-04-04T03:20:00Z</dcterms:created>
  <dcterms:modified xsi:type="dcterms:W3CDTF">2017-12-08T08:33:51Z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2052-10.1.0.6205</vt:lpwstr>
  </property>
</Properties>
</file>